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96" r:id="rId5"/>
    <p:sldId id="305" r:id="rId6"/>
    <p:sldId id="300" r:id="rId7"/>
    <p:sldId id="324" r:id="rId8"/>
    <p:sldId id="307" r:id="rId9"/>
    <p:sldId id="326" r:id="rId10"/>
    <p:sldId id="309" r:id="rId11"/>
    <p:sldId id="310" r:id="rId12"/>
    <p:sldId id="311" r:id="rId13"/>
    <p:sldId id="312" r:id="rId14"/>
    <p:sldId id="314" r:id="rId15"/>
    <p:sldId id="315" r:id="rId16"/>
    <p:sldId id="323" r:id="rId17"/>
    <p:sldId id="321" r:id="rId18"/>
    <p:sldId id="317" r:id="rId19"/>
    <p:sldId id="295" r:id="rId20"/>
    <p:sldId id="308" r:id="rId21"/>
    <p:sldId id="325" r:id="rId22"/>
    <p:sldId id="319" r:id="rId2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9915C9C-5906-DEF4-A7C1-1C6A3238076E}" name="栁澤　愛志" initials="栁" userId="S::d194061a@yokohama-cu.ac.jp::4df630da-817a-4c25-884f-4fe681a67c9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8F8F8"/>
    <a:srgbClr val="3B6FBB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68380E-C5D2-2942-98E9-303E614A8A9A}" v="339" dt="2023-02-08T04:38:05.5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0601"/>
  </p:normalViewPr>
  <p:slideViewPr>
    <p:cSldViewPr snapToGrid="0">
      <p:cViewPr varScale="1">
        <p:scale>
          <a:sx n="101" d="100"/>
          <a:sy n="101" d="100"/>
        </p:scale>
        <p:origin x="10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733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yokohamacu-my.sharepoint.com/personal/d194061a_yokohama-cu_ac_jp/Documents/2022/thesis/result/MSE_recor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yokohamacu-my.sharepoint.com/personal/d194061a_yokohama-cu_ac_jp/Documents/2022/thesis/result/survey_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yokohamacu-my.sharepoint.com/personal/d194061a_yokohama-cu_ac_jp/Documents/2022/thesis/result/MSE_recor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yokohamacu-my.sharepoint.com/personal/d194061a_yokohama-cu_ac_jp/Documents/2022/thesis/result/MSE_recor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Validation MSE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JP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Sheet1!$A$2:$A$23</c:f>
              <c:strCache>
                <c:ptCount val="22"/>
                <c:pt idx="0">
                  <c:v>epoch 1</c:v>
                </c:pt>
                <c:pt idx="1">
                  <c:v>epoch 2</c:v>
                </c:pt>
                <c:pt idx="2">
                  <c:v>epoch 3</c:v>
                </c:pt>
                <c:pt idx="3">
                  <c:v>epoch 4</c:v>
                </c:pt>
                <c:pt idx="4">
                  <c:v>epoch 5</c:v>
                </c:pt>
                <c:pt idx="5">
                  <c:v>epoch 6</c:v>
                </c:pt>
                <c:pt idx="6">
                  <c:v>epoch 7</c:v>
                </c:pt>
                <c:pt idx="7">
                  <c:v>epoch 8</c:v>
                </c:pt>
                <c:pt idx="8">
                  <c:v>epoch 9</c:v>
                </c:pt>
                <c:pt idx="9">
                  <c:v>epoch 10</c:v>
                </c:pt>
                <c:pt idx="10">
                  <c:v>epoch 11</c:v>
                </c:pt>
                <c:pt idx="11">
                  <c:v>epoch 12</c:v>
                </c:pt>
                <c:pt idx="12">
                  <c:v>epoch 13</c:v>
                </c:pt>
                <c:pt idx="13">
                  <c:v>epoch 14</c:v>
                </c:pt>
                <c:pt idx="14">
                  <c:v>epoch 15</c:v>
                </c:pt>
                <c:pt idx="15">
                  <c:v>epoch 16</c:v>
                </c:pt>
                <c:pt idx="16">
                  <c:v>epoch 17</c:v>
                </c:pt>
                <c:pt idx="17">
                  <c:v>epoch 18</c:v>
                </c:pt>
                <c:pt idx="18">
                  <c:v>epoch 19</c:v>
                </c:pt>
                <c:pt idx="19">
                  <c:v>epoch 20</c:v>
                </c:pt>
                <c:pt idx="20">
                  <c:v>epoch 21</c:v>
                </c:pt>
                <c:pt idx="21">
                  <c:v>epoch 22</c:v>
                </c:pt>
              </c:strCache>
            </c:strRef>
          </c:cat>
          <c:val>
            <c:numRef>
              <c:f>Sheet1!$D$2:$D$23</c:f>
              <c:numCache>
                <c:formatCode>General</c:formatCode>
                <c:ptCount val="22"/>
                <c:pt idx="0">
                  <c:v>0.8</c:v>
                </c:pt>
                <c:pt idx="1">
                  <c:v>0.35</c:v>
                </c:pt>
                <c:pt idx="2">
                  <c:v>0.40699999999999997</c:v>
                </c:pt>
                <c:pt idx="3">
                  <c:v>0.21</c:v>
                </c:pt>
                <c:pt idx="4">
                  <c:v>0.32</c:v>
                </c:pt>
                <c:pt idx="5">
                  <c:v>0.41</c:v>
                </c:pt>
                <c:pt idx="6">
                  <c:v>0.14599999999999999</c:v>
                </c:pt>
                <c:pt idx="7">
                  <c:v>0.17710000000000001</c:v>
                </c:pt>
                <c:pt idx="8">
                  <c:v>0.25380000000000003</c:v>
                </c:pt>
                <c:pt idx="9">
                  <c:v>0.25280000000000002</c:v>
                </c:pt>
                <c:pt idx="10">
                  <c:v>0.15479999999999999</c:v>
                </c:pt>
                <c:pt idx="11">
                  <c:v>0.23449999999999999</c:v>
                </c:pt>
                <c:pt idx="12">
                  <c:v>0.20610000000000001</c:v>
                </c:pt>
                <c:pt idx="13">
                  <c:v>0.13589999999999999</c:v>
                </c:pt>
                <c:pt idx="14">
                  <c:v>0.1216</c:v>
                </c:pt>
                <c:pt idx="15">
                  <c:v>0.18559999999999999</c:v>
                </c:pt>
                <c:pt idx="16">
                  <c:v>0.2631</c:v>
                </c:pt>
                <c:pt idx="17">
                  <c:v>0.19170000000000001</c:v>
                </c:pt>
                <c:pt idx="18">
                  <c:v>9.3600000000000003E-2</c:v>
                </c:pt>
                <c:pt idx="19">
                  <c:v>0.1193</c:v>
                </c:pt>
                <c:pt idx="20">
                  <c:v>0.16919999999999999</c:v>
                </c:pt>
                <c:pt idx="21">
                  <c:v>0.1057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46-A14C-8334-8F06C2A712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70181856"/>
        <c:axId val="970614288"/>
      </c:lineChart>
      <c:catAx>
        <c:axId val="970181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JP"/>
          </a:p>
        </c:txPr>
        <c:crossAx val="970614288"/>
        <c:crosses val="autoZero"/>
        <c:auto val="1"/>
        <c:lblAlgn val="ctr"/>
        <c:lblOffset val="100"/>
        <c:noMultiLvlLbl val="0"/>
      </c:catAx>
      <c:valAx>
        <c:axId val="970614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JP"/>
          </a:p>
        </c:txPr>
        <c:crossAx val="970181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6"/>
      </a:solidFill>
    </a:ln>
    <a:effectLst/>
  </c:spPr>
  <c:txPr>
    <a:bodyPr/>
    <a:lstStyle/>
    <a:p>
      <a:pPr>
        <a:defRPr/>
      </a:pPr>
      <a:endParaRPr lang="en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palette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val>
            <c:numRef>
              <c:f>Sheet1!$B$2:$B$51</c:f>
              <c:numCache>
                <c:formatCode>General</c:formatCode>
                <c:ptCount val="50"/>
                <c:pt idx="0">
                  <c:v>84.4</c:v>
                </c:pt>
                <c:pt idx="1">
                  <c:v>95.6</c:v>
                </c:pt>
                <c:pt idx="2">
                  <c:v>84.4</c:v>
                </c:pt>
                <c:pt idx="3">
                  <c:v>100</c:v>
                </c:pt>
                <c:pt idx="4">
                  <c:v>88.9</c:v>
                </c:pt>
                <c:pt idx="5">
                  <c:v>100</c:v>
                </c:pt>
                <c:pt idx="6">
                  <c:v>80</c:v>
                </c:pt>
                <c:pt idx="7">
                  <c:v>86.7</c:v>
                </c:pt>
                <c:pt idx="8">
                  <c:v>95.6</c:v>
                </c:pt>
                <c:pt idx="9">
                  <c:v>95.6</c:v>
                </c:pt>
                <c:pt idx="10">
                  <c:v>93.3</c:v>
                </c:pt>
                <c:pt idx="11">
                  <c:v>88.9</c:v>
                </c:pt>
                <c:pt idx="12">
                  <c:v>82.2</c:v>
                </c:pt>
                <c:pt idx="13">
                  <c:v>93.3</c:v>
                </c:pt>
                <c:pt idx="14">
                  <c:v>100</c:v>
                </c:pt>
                <c:pt idx="15">
                  <c:v>100</c:v>
                </c:pt>
                <c:pt idx="16">
                  <c:v>60</c:v>
                </c:pt>
                <c:pt idx="17">
                  <c:v>100</c:v>
                </c:pt>
                <c:pt idx="18">
                  <c:v>62.2</c:v>
                </c:pt>
                <c:pt idx="19">
                  <c:v>93.3</c:v>
                </c:pt>
                <c:pt idx="20">
                  <c:v>97.8</c:v>
                </c:pt>
                <c:pt idx="21">
                  <c:v>73.3</c:v>
                </c:pt>
                <c:pt idx="22">
                  <c:v>86.7</c:v>
                </c:pt>
                <c:pt idx="23">
                  <c:v>62.2</c:v>
                </c:pt>
                <c:pt idx="24">
                  <c:v>95.6</c:v>
                </c:pt>
                <c:pt idx="25">
                  <c:v>97.6</c:v>
                </c:pt>
                <c:pt idx="26">
                  <c:v>15.6</c:v>
                </c:pt>
                <c:pt idx="27">
                  <c:v>80</c:v>
                </c:pt>
                <c:pt idx="28">
                  <c:v>42.2</c:v>
                </c:pt>
                <c:pt idx="29">
                  <c:v>73.3</c:v>
                </c:pt>
                <c:pt idx="30">
                  <c:v>77.8</c:v>
                </c:pt>
                <c:pt idx="31">
                  <c:v>86.7</c:v>
                </c:pt>
                <c:pt idx="32">
                  <c:v>93.3</c:v>
                </c:pt>
                <c:pt idx="33">
                  <c:v>77.8</c:v>
                </c:pt>
                <c:pt idx="34">
                  <c:v>86.7</c:v>
                </c:pt>
                <c:pt idx="35">
                  <c:v>93.3</c:v>
                </c:pt>
                <c:pt idx="36">
                  <c:v>26.7</c:v>
                </c:pt>
                <c:pt idx="37">
                  <c:v>73.3</c:v>
                </c:pt>
                <c:pt idx="38">
                  <c:v>80</c:v>
                </c:pt>
                <c:pt idx="39">
                  <c:v>75.599999999999994</c:v>
                </c:pt>
                <c:pt idx="40">
                  <c:v>71.099999999999994</c:v>
                </c:pt>
                <c:pt idx="41">
                  <c:v>84.4</c:v>
                </c:pt>
                <c:pt idx="42">
                  <c:v>88.9</c:v>
                </c:pt>
                <c:pt idx="43">
                  <c:v>44.4</c:v>
                </c:pt>
                <c:pt idx="44">
                  <c:v>51.1</c:v>
                </c:pt>
                <c:pt idx="45">
                  <c:v>91.1</c:v>
                </c:pt>
                <c:pt idx="46">
                  <c:v>62.2</c:v>
                </c:pt>
                <c:pt idx="47">
                  <c:v>4.4000000000000004</c:v>
                </c:pt>
                <c:pt idx="48">
                  <c:v>62.2</c:v>
                </c:pt>
                <c:pt idx="49">
                  <c:v>31.1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00-B14A-A601-18A93BAE6A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pix2pix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Sheet1!$C$2:$C$51</c:f>
              <c:numCache>
                <c:formatCode>General</c:formatCode>
                <c:ptCount val="50"/>
                <c:pt idx="0">
                  <c:v>15.599999999999994</c:v>
                </c:pt>
                <c:pt idx="1">
                  <c:v>4.4000000000000057</c:v>
                </c:pt>
                <c:pt idx="2">
                  <c:v>15.599999999999994</c:v>
                </c:pt>
                <c:pt idx="3">
                  <c:v>0</c:v>
                </c:pt>
                <c:pt idx="4">
                  <c:v>11.099999999999994</c:v>
                </c:pt>
                <c:pt idx="5">
                  <c:v>0</c:v>
                </c:pt>
                <c:pt idx="6">
                  <c:v>20</c:v>
                </c:pt>
                <c:pt idx="7">
                  <c:v>13.299999999999997</c:v>
                </c:pt>
                <c:pt idx="8">
                  <c:v>4.4000000000000057</c:v>
                </c:pt>
                <c:pt idx="9">
                  <c:v>4.4000000000000057</c:v>
                </c:pt>
                <c:pt idx="10">
                  <c:v>6.7000000000000028</c:v>
                </c:pt>
                <c:pt idx="11">
                  <c:v>11.099999999999994</c:v>
                </c:pt>
                <c:pt idx="12">
                  <c:v>17.799999999999997</c:v>
                </c:pt>
                <c:pt idx="13">
                  <c:v>6.7000000000000028</c:v>
                </c:pt>
                <c:pt idx="14">
                  <c:v>0</c:v>
                </c:pt>
                <c:pt idx="15">
                  <c:v>0</c:v>
                </c:pt>
                <c:pt idx="16">
                  <c:v>40</c:v>
                </c:pt>
                <c:pt idx="17">
                  <c:v>0</c:v>
                </c:pt>
                <c:pt idx="18">
                  <c:v>37.799999999999997</c:v>
                </c:pt>
                <c:pt idx="19">
                  <c:v>6.7000000000000028</c:v>
                </c:pt>
                <c:pt idx="20">
                  <c:v>2.2000000000000028</c:v>
                </c:pt>
                <c:pt idx="21">
                  <c:v>26.700000000000003</c:v>
                </c:pt>
                <c:pt idx="22">
                  <c:v>13.299999999999997</c:v>
                </c:pt>
                <c:pt idx="23">
                  <c:v>37.799999999999997</c:v>
                </c:pt>
                <c:pt idx="24">
                  <c:v>4.4000000000000057</c:v>
                </c:pt>
                <c:pt idx="25">
                  <c:v>2.4000000000000057</c:v>
                </c:pt>
                <c:pt idx="26">
                  <c:v>84.4</c:v>
                </c:pt>
                <c:pt idx="27">
                  <c:v>20</c:v>
                </c:pt>
                <c:pt idx="28">
                  <c:v>57.8</c:v>
                </c:pt>
                <c:pt idx="29">
                  <c:v>26.700000000000003</c:v>
                </c:pt>
                <c:pt idx="30">
                  <c:v>22.200000000000003</c:v>
                </c:pt>
                <c:pt idx="31">
                  <c:v>13.299999999999997</c:v>
                </c:pt>
                <c:pt idx="32">
                  <c:v>6.7000000000000028</c:v>
                </c:pt>
                <c:pt idx="33">
                  <c:v>22.200000000000003</c:v>
                </c:pt>
                <c:pt idx="34">
                  <c:v>13.299999999999997</c:v>
                </c:pt>
                <c:pt idx="35">
                  <c:v>6.7000000000000028</c:v>
                </c:pt>
                <c:pt idx="36">
                  <c:v>73.3</c:v>
                </c:pt>
                <c:pt idx="37">
                  <c:v>26.700000000000003</c:v>
                </c:pt>
                <c:pt idx="38">
                  <c:v>20</c:v>
                </c:pt>
                <c:pt idx="39">
                  <c:v>24.400000000000006</c:v>
                </c:pt>
                <c:pt idx="40">
                  <c:v>28.900000000000006</c:v>
                </c:pt>
                <c:pt idx="41">
                  <c:v>15.599999999999994</c:v>
                </c:pt>
                <c:pt idx="42">
                  <c:v>11.099999999999994</c:v>
                </c:pt>
                <c:pt idx="43">
                  <c:v>55.6</c:v>
                </c:pt>
                <c:pt idx="44">
                  <c:v>48.9</c:v>
                </c:pt>
                <c:pt idx="45">
                  <c:v>8.9000000000000057</c:v>
                </c:pt>
                <c:pt idx="46">
                  <c:v>37.799999999999997</c:v>
                </c:pt>
                <c:pt idx="47">
                  <c:v>95.6</c:v>
                </c:pt>
                <c:pt idx="48">
                  <c:v>37.799999999999997</c:v>
                </c:pt>
                <c:pt idx="49">
                  <c:v>68.900000000000006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00-B14A-A601-18A93BAE6A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22624208"/>
        <c:axId val="622725440"/>
      </c:barChart>
      <c:catAx>
        <c:axId val="622624208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JP"/>
          </a:p>
        </c:txPr>
        <c:crossAx val="622725440"/>
        <c:crosses val="autoZero"/>
        <c:auto val="1"/>
        <c:lblAlgn val="ctr"/>
        <c:lblOffset val="100"/>
        <c:noMultiLvlLbl val="0"/>
      </c:catAx>
      <c:valAx>
        <c:axId val="6227254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JP"/>
          </a:p>
        </c:txPr>
        <c:crossAx val="622624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accent6"/>
      </a:solidFill>
    </a:ln>
    <a:effectLst/>
  </c:spPr>
  <c:txPr>
    <a:bodyPr/>
    <a:lstStyle/>
    <a:p>
      <a:pPr>
        <a:defRPr/>
      </a:pPr>
      <a:endParaRPr lang="en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Validation MSE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JP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Sheet1!$A$2:$A$23</c:f>
              <c:strCache>
                <c:ptCount val="22"/>
                <c:pt idx="0">
                  <c:v>epoch 1</c:v>
                </c:pt>
                <c:pt idx="1">
                  <c:v>epoch 2</c:v>
                </c:pt>
                <c:pt idx="2">
                  <c:v>epoch 3</c:v>
                </c:pt>
                <c:pt idx="3">
                  <c:v>epoch 4</c:v>
                </c:pt>
                <c:pt idx="4">
                  <c:v>epoch 5</c:v>
                </c:pt>
                <c:pt idx="5">
                  <c:v>epoch 6</c:v>
                </c:pt>
                <c:pt idx="6">
                  <c:v>epoch 7</c:v>
                </c:pt>
                <c:pt idx="7">
                  <c:v>epoch 8</c:v>
                </c:pt>
                <c:pt idx="8">
                  <c:v>epoch 9</c:v>
                </c:pt>
                <c:pt idx="9">
                  <c:v>epoch 10</c:v>
                </c:pt>
                <c:pt idx="10">
                  <c:v>epoch 11</c:v>
                </c:pt>
                <c:pt idx="11">
                  <c:v>epoch 12</c:v>
                </c:pt>
                <c:pt idx="12">
                  <c:v>epoch 13</c:v>
                </c:pt>
                <c:pt idx="13">
                  <c:v>epoch 14</c:v>
                </c:pt>
                <c:pt idx="14">
                  <c:v>epoch 15</c:v>
                </c:pt>
                <c:pt idx="15">
                  <c:v>epoch 16</c:v>
                </c:pt>
                <c:pt idx="16">
                  <c:v>epoch 17</c:v>
                </c:pt>
                <c:pt idx="17">
                  <c:v>epoch 18</c:v>
                </c:pt>
                <c:pt idx="18">
                  <c:v>epoch 19</c:v>
                </c:pt>
                <c:pt idx="19">
                  <c:v>epoch 20</c:v>
                </c:pt>
                <c:pt idx="20">
                  <c:v>epoch 21</c:v>
                </c:pt>
                <c:pt idx="21">
                  <c:v>epoch 22</c:v>
                </c:pt>
              </c:strCache>
            </c:strRef>
          </c:cat>
          <c:val>
            <c:numRef>
              <c:f>Sheet1!$D$2:$D$23</c:f>
              <c:numCache>
                <c:formatCode>General</c:formatCode>
                <c:ptCount val="22"/>
                <c:pt idx="0">
                  <c:v>0.8</c:v>
                </c:pt>
                <c:pt idx="1">
                  <c:v>0.35</c:v>
                </c:pt>
                <c:pt idx="2">
                  <c:v>0.40699999999999997</c:v>
                </c:pt>
                <c:pt idx="3">
                  <c:v>0.21</c:v>
                </c:pt>
                <c:pt idx="4">
                  <c:v>0.32</c:v>
                </c:pt>
                <c:pt idx="5">
                  <c:v>0.41</c:v>
                </c:pt>
                <c:pt idx="6">
                  <c:v>0.14599999999999999</c:v>
                </c:pt>
                <c:pt idx="7">
                  <c:v>0.17710000000000001</c:v>
                </c:pt>
                <c:pt idx="8">
                  <c:v>0.25380000000000003</c:v>
                </c:pt>
                <c:pt idx="9">
                  <c:v>0.25280000000000002</c:v>
                </c:pt>
                <c:pt idx="10">
                  <c:v>0.15479999999999999</c:v>
                </c:pt>
                <c:pt idx="11">
                  <c:v>0.23449999999999999</c:v>
                </c:pt>
                <c:pt idx="12">
                  <c:v>0.20610000000000001</c:v>
                </c:pt>
                <c:pt idx="13">
                  <c:v>0.13589999999999999</c:v>
                </c:pt>
                <c:pt idx="14">
                  <c:v>0.1216</c:v>
                </c:pt>
                <c:pt idx="15">
                  <c:v>0.18559999999999999</c:v>
                </c:pt>
                <c:pt idx="16">
                  <c:v>0.2631</c:v>
                </c:pt>
                <c:pt idx="17">
                  <c:v>0.19170000000000001</c:v>
                </c:pt>
                <c:pt idx="18">
                  <c:v>9.3600000000000003E-2</c:v>
                </c:pt>
                <c:pt idx="19">
                  <c:v>0.1193</c:v>
                </c:pt>
                <c:pt idx="20">
                  <c:v>0.16919999999999999</c:v>
                </c:pt>
                <c:pt idx="21">
                  <c:v>0.1057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EA7-1C40-B6A0-3C48BC3212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70181856"/>
        <c:axId val="970614288"/>
      </c:lineChart>
      <c:catAx>
        <c:axId val="970181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JP"/>
          </a:p>
        </c:txPr>
        <c:crossAx val="970614288"/>
        <c:crosses val="autoZero"/>
        <c:auto val="1"/>
        <c:lblAlgn val="ctr"/>
        <c:lblOffset val="100"/>
        <c:noMultiLvlLbl val="0"/>
      </c:catAx>
      <c:valAx>
        <c:axId val="970614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JP"/>
          </a:p>
        </c:txPr>
        <c:crossAx val="970181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6"/>
      </a:solidFill>
    </a:ln>
    <a:effectLst/>
  </c:spPr>
  <c:txPr>
    <a:bodyPr/>
    <a:lstStyle/>
    <a:p>
      <a:pPr>
        <a:defRPr/>
      </a:pPr>
      <a:endParaRPr lang="en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Train</a:t>
            </a:r>
            <a:r>
              <a:rPr lang="en-US" baseline="0"/>
              <a:t> MSE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JP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Sheet1!$A$2:$A$23</c:f>
              <c:strCache>
                <c:ptCount val="22"/>
                <c:pt idx="0">
                  <c:v>epoch 1</c:v>
                </c:pt>
                <c:pt idx="1">
                  <c:v>epoch 2</c:v>
                </c:pt>
                <c:pt idx="2">
                  <c:v>epoch 3</c:v>
                </c:pt>
                <c:pt idx="3">
                  <c:v>epoch 4</c:v>
                </c:pt>
                <c:pt idx="4">
                  <c:v>epoch 5</c:v>
                </c:pt>
                <c:pt idx="5">
                  <c:v>epoch 6</c:v>
                </c:pt>
                <c:pt idx="6">
                  <c:v>epoch 7</c:v>
                </c:pt>
                <c:pt idx="7">
                  <c:v>epoch 8</c:v>
                </c:pt>
                <c:pt idx="8">
                  <c:v>epoch 9</c:v>
                </c:pt>
                <c:pt idx="9">
                  <c:v>epoch 10</c:v>
                </c:pt>
                <c:pt idx="10">
                  <c:v>epoch 11</c:v>
                </c:pt>
                <c:pt idx="11">
                  <c:v>epoch 12</c:v>
                </c:pt>
                <c:pt idx="12">
                  <c:v>epoch 13</c:v>
                </c:pt>
                <c:pt idx="13">
                  <c:v>epoch 14</c:v>
                </c:pt>
                <c:pt idx="14">
                  <c:v>epoch 15</c:v>
                </c:pt>
                <c:pt idx="15">
                  <c:v>epoch 16</c:v>
                </c:pt>
                <c:pt idx="16">
                  <c:v>epoch 17</c:v>
                </c:pt>
                <c:pt idx="17">
                  <c:v>epoch 18</c:v>
                </c:pt>
                <c:pt idx="18">
                  <c:v>epoch 19</c:v>
                </c:pt>
                <c:pt idx="19">
                  <c:v>epoch 20</c:v>
                </c:pt>
                <c:pt idx="20">
                  <c:v>epoch 21</c:v>
                </c:pt>
                <c:pt idx="21">
                  <c:v>epoch 22</c:v>
                </c:pt>
              </c:strCache>
            </c:strRef>
          </c:cat>
          <c:val>
            <c:numRef>
              <c:f>Sheet1!$B$2:$B$23</c:f>
              <c:numCache>
                <c:formatCode>General</c:formatCode>
                <c:ptCount val="22"/>
                <c:pt idx="0">
                  <c:v>0.01</c:v>
                </c:pt>
                <c:pt idx="1">
                  <c:v>3.0000000000000001E-3</c:v>
                </c:pt>
                <c:pt idx="2">
                  <c:v>3.0000000000000001E-3</c:v>
                </c:pt>
                <c:pt idx="3">
                  <c:v>3.0000000000000001E-3</c:v>
                </c:pt>
                <c:pt idx="4">
                  <c:v>3.0000000000000001E-3</c:v>
                </c:pt>
                <c:pt idx="5">
                  <c:v>3.0000000000000001E-3</c:v>
                </c:pt>
                <c:pt idx="6">
                  <c:v>3.0000000000000001E-3</c:v>
                </c:pt>
                <c:pt idx="7">
                  <c:v>3.0000000000000001E-3</c:v>
                </c:pt>
                <c:pt idx="8">
                  <c:v>3.0000000000000001E-3</c:v>
                </c:pt>
                <c:pt idx="9">
                  <c:v>3.0000000000000001E-3</c:v>
                </c:pt>
                <c:pt idx="10">
                  <c:v>3.0000000000000001E-3</c:v>
                </c:pt>
                <c:pt idx="11">
                  <c:v>3.0000000000000001E-3</c:v>
                </c:pt>
                <c:pt idx="12">
                  <c:v>3.0000000000000001E-3</c:v>
                </c:pt>
                <c:pt idx="13">
                  <c:v>3.0000000000000001E-3</c:v>
                </c:pt>
                <c:pt idx="14">
                  <c:v>3.0000000000000001E-3</c:v>
                </c:pt>
                <c:pt idx="15">
                  <c:v>3.0000000000000001E-3</c:v>
                </c:pt>
                <c:pt idx="16">
                  <c:v>3.0000000000000001E-3</c:v>
                </c:pt>
                <c:pt idx="17">
                  <c:v>3.0000000000000001E-3</c:v>
                </c:pt>
                <c:pt idx="18">
                  <c:v>3.0000000000000001E-3</c:v>
                </c:pt>
                <c:pt idx="19">
                  <c:v>3.0000000000000001E-3</c:v>
                </c:pt>
                <c:pt idx="20">
                  <c:v>3.0000000000000001E-3</c:v>
                </c:pt>
                <c:pt idx="21">
                  <c:v>3.0000000000000001E-3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D7-0C46-9E6B-B38A6FC656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85244784"/>
        <c:axId val="997177152"/>
      </c:lineChart>
      <c:catAx>
        <c:axId val="985244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JP"/>
          </a:p>
        </c:txPr>
        <c:crossAx val="997177152"/>
        <c:crosses val="autoZero"/>
        <c:auto val="1"/>
        <c:lblAlgn val="ctr"/>
        <c:lblOffset val="100"/>
        <c:noMultiLvlLbl val="0"/>
      </c:catAx>
      <c:valAx>
        <c:axId val="997177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JP"/>
          </a:p>
        </c:txPr>
        <c:crossAx val="985244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6"/>
      </a:solidFill>
    </a:ln>
    <a:effectLst/>
  </c:spPr>
  <c:txPr>
    <a:bodyPr/>
    <a:lstStyle/>
    <a:p>
      <a:pPr>
        <a:defRPr/>
      </a:pPr>
      <a:endParaRPr lang="en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064B9691-87D6-48EF-9BFD-698344D045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86BE10E-3BBD-4023-B684-892AE173FF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2328F-004D-4D3A-9F80-6B7A705D1367}" type="datetimeFigureOut">
              <a:rPr kumimoji="1" lang="ja-JP" altLang="en-US" smtClean="0"/>
              <a:t>2023/3/25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6367B9F-A0B4-4348-9C4B-89D15EDCB2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2CC2C2F-D89E-474B-9003-7069E7D90C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CC25F-5D23-455B-B707-89EC30CA97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5749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0887C-0EF1-4AC1-9E9B-79863B12620D}" type="datetimeFigureOut">
              <a:rPr kumimoji="1" lang="ja-JP" altLang="en-US" smtClean="0"/>
              <a:t>2023/3/25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A420A-BDF0-4775-9670-07D3BFB5E9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967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イプシロン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8587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JP" dirty="0"/>
              <a:t>iffusionは大量データ必要で、ポテンシャルが高いと思われるので、この実験を行なった</a:t>
            </a:r>
          </a:p>
          <a:p>
            <a:r>
              <a:rPr lang="en-US" dirty="0"/>
              <a:t>P</a:t>
            </a:r>
            <a:r>
              <a:rPr lang="en-JP" dirty="0"/>
              <a:t>ix2pix 先行研究ではImagenet(1.2M)で行なったが、定量的な評価も行なっていない、またカラー化結果だけあまり公表していないので、期間があれば検証する必要があった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2993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JP" dirty="0"/>
              <a:t>iffusionは大量データ必要で、ポテンシャルが高いと思われるので、この実験を行なった</a:t>
            </a:r>
          </a:p>
          <a:p>
            <a:r>
              <a:rPr lang="en-US" dirty="0"/>
              <a:t>P</a:t>
            </a:r>
            <a:r>
              <a:rPr lang="en-JP" dirty="0"/>
              <a:t>ix2pix 先行研究ではImagenet(1.2M)で行なったが、定量的な評価も行なっていない、またカラー化結果だけあまり公表していないので、期間があれば検証する必要があった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1810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JP" dirty="0"/>
              <a:t>数値の差と主観の差について</a:t>
            </a:r>
          </a:p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7905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7471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6218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0655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524000" y="2570163"/>
            <a:ext cx="9144000" cy="2387600"/>
          </a:xfrm>
        </p:spPr>
        <p:txBody>
          <a:bodyPr anchor="b">
            <a:noAutofit/>
          </a:bodyPr>
          <a:lstStyle>
            <a:lvl1pPr algn="l">
              <a:defRPr sz="4800" b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dirty="0"/>
              <a:t>発表の内容と構成が想像できる</a:t>
            </a:r>
            <a:br>
              <a:rPr kumimoji="1" lang="en-US" altLang="ja-JP" dirty="0"/>
            </a:br>
            <a:r>
              <a:rPr kumimoji="1" lang="ja-JP" altLang="en-US" dirty="0"/>
              <a:t>発表題目をここに書く．</a:t>
            </a:r>
            <a:br>
              <a:rPr kumimoji="1" lang="en-US" altLang="ja-JP" dirty="0"/>
            </a:br>
            <a:r>
              <a:rPr kumimoji="1" lang="ja-JP" altLang="en-US" dirty="0"/>
              <a:t>単語の途中で改行しない．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524000" y="5110163"/>
            <a:ext cx="9144000" cy="561975"/>
          </a:xfrm>
        </p:spPr>
        <p:txBody>
          <a:bodyPr>
            <a:noAutofit/>
          </a:bodyPr>
          <a:lstStyle>
            <a:lvl1pPr marL="0" indent="0" algn="l">
              <a:buNone/>
              <a:defRPr sz="3600"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発表者名</a:t>
            </a:r>
            <a:endParaRPr kumimoji="1" lang="en-US" altLang="ja-JP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5740400"/>
            <a:ext cx="9144000" cy="469900"/>
          </a:xfrm>
        </p:spPr>
        <p:txBody>
          <a:bodyPr/>
          <a:lstStyle>
            <a:lvl1pPr marL="0" indent="0" algn="l">
              <a:buNone/>
              <a:defRPr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pPr lvl="0"/>
            <a:r>
              <a:rPr kumimoji="1" lang="ja-JP" altLang="en-US" dirty="0"/>
              <a:t>身分や所属など．関連する</a:t>
            </a:r>
            <a:r>
              <a:rPr kumimoji="1" lang="en-US" altLang="ja-JP" dirty="0"/>
              <a:t>SNS</a:t>
            </a:r>
            <a:r>
              <a:rPr kumimoji="1" lang="ja-JP" altLang="en-US" dirty="0"/>
              <a:t>アカウントなども．</a:t>
            </a:r>
          </a:p>
        </p:txBody>
      </p:sp>
      <p:cxnSp>
        <p:nvCxnSpPr>
          <p:cNvPr id="13" name="直線コネクタ 12"/>
          <p:cNvCxnSpPr/>
          <p:nvPr userDrawn="1"/>
        </p:nvCxnSpPr>
        <p:spPr>
          <a:xfrm flipV="1">
            <a:off x="0" y="5029200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4"/>
          <p:cNvSpPr>
            <a:spLocks noGrp="1"/>
          </p:cNvSpPr>
          <p:nvPr>
            <p:ph type="body" sz="quarter" idx="12" hasCustomPrompt="1"/>
          </p:nvPr>
        </p:nvSpPr>
        <p:spPr>
          <a:xfrm>
            <a:off x="8420098" y="152399"/>
            <a:ext cx="3594101" cy="378541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pPr lvl="0"/>
            <a:r>
              <a:rPr kumimoji="1" lang="ja-JP" altLang="en-US" dirty="0"/>
              <a:t>会議名と日程を書いておく</a:t>
            </a:r>
          </a:p>
        </p:txBody>
      </p:sp>
      <p:sp>
        <p:nvSpPr>
          <p:cNvPr id="17" name="図プレースホルダー 16"/>
          <p:cNvSpPr>
            <a:spLocks noGrp="1"/>
          </p:cNvSpPr>
          <p:nvPr>
            <p:ph type="pic" sz="quarter" idx="13" hasCustomPrompt="1"/>
          </p:nvPr>
        </p:nvSpPr>
        <p:spPr>
          <a:xfrm>
            <a:off x="1523999" y="647700"/>
            <a:ext cx="9144000" cy="1841500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r>
              <a:rPr kumimoji="1" lang="ja-JP" altLang="en-US" dirty="0"/>
              <a:t>題目の説明の助けになる図や動画があれば載せる．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1259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パラグラフ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58800" y="1015999"/>
            <a:ext cx="11099800" cy="9381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dirty="0"/>
              <a:t>話題について伝えるべきメッセージ（問いの答え）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558800" y="2013155"/>
            <a:ext cx="11099800" cy="4572000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8001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2pPr>
          </a:lstStyle>
          <a:p>
            <a:pPr lvl="0"/>
            <a:r>
              <a:rPr kumimoji="1" lang="ja-JP" altLang="en-US" dirty="0"/>
              <a:t>メッセージの補足説明（根拠／解説／具体例）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第２段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第３段</a:t>
            </a:r>
            <a:endParaRPr kumimoji="1" lang="en-US" altLang="ja-JP" dirty="0"/>
          </a:p>
          <a:p>
            <a:pPr lvl="3"/>
            <a:r>
              <a:rPr kumimoji="1" lang="ja-JP" altLang="en-US" dirty="0"/>
              <a:t>第４段</a:t>
            </a:r>
            <a:endParaRPr kumimoji="1" lang="en-US" altLang="ja-JP" dirty="0"/>
          </a:p>
          <a:p>
            <a:pPr lvl="4"/>
            <a:r>
              <a:rPr kumimoji="1" lang="ja-JP" altLang="en-US" dirty="0"/>
              <a:t>第５弾</a:t>
            </a:r>
            <a:endParaRPr kumimoji="1" lang="en-US" altLang="ja-JP" dirty="0"/>
          </a:p>
          <a:p>
            <a:pPr lvl="3"/>
            <a:endParaRPr kumimoji="1" lang="en-US" altLang="ja-JP" dirty="0"/>
          </a:p>
          <a:p>
            <a:pPr lvl="3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  <a:p>
            <a:pPr lvl="1"/>
            <a:endParaRPr kumimoji="1" lang="en-US" altLang="ja-JP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1" hasCustomPrompt="1"/>
          </p:nvPr>
        </p:nvSpPr>
        <p:spPr>
          <a:xfrm>
            <a:off x="210574" y="348226"/>
            <a:ext cx="11455400" cy="469900"/>
          </a:xfrm>
        </p:spPr>
        <p:txBody>
          <a:bodyPr/>
          <a:lstStyle>
            <a:lvl1pPr marL="0" indent="0">
              <a:buNone/>
              <a:defRPr b="0"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ja-JP" altLang="en-US" dirty="0"/>
              <a:t>スライドの話題＝問い</a:t>
            </a:r>
            <a:r>
              <a:rPr kumimoji="1" lang="en-US" altLang="ja-JP" dirty="0"/>
              <a:t>=</a:t>
            </a:r>
            <a:r>
              <a:rPr kumimoji="1" lang="ja-JP" altLang="en-US" dirty="0"/>
              <a:t>論点</a:t>
            </a:r>
            <a:endParaRPr kumimoji="1" lang="en-US" altLang="ja-JP" dirty="0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11493500" y="315648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6695743-78A6-41C5-8EC9-B94E39B9B94D}" type="slidenum">
              <a:rPr kumimoji="1" lang="ja-JP" altLang="en-US" sz="2400" smtClean="0">
                <a:solidFill>
                  <a:schemeClr val="tx1"/>
                </a:solidFill>
                <a:latin typeface="+mn-lt"/>
                <a:ea typeface="游ゴシック Medium" panose="020B0500000000000000" pitchFamily="50" charset="-128"/>
              </a:rPr>
              <a:t>‹#›</a:t>
            </a:fld>
            <a:endParaRPr kumimoji="1" lang="ja-JP" altLang="en-US" sz="2400" dirty="0">
              <a:solidFill>
                <a:schemeClr val="tx1"/>
              </a:solidFill>
              <a:latin typeface="+mn-lt"/>
              <a:ea typeface="游ゴシック Medium" panose="020B0500000000000000" pitchFamily="50" charset="-128"/>
            </a:endParaRPr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0" y="825500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984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カー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6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AF030-86AC-4BA0-B9C6-3243C593BCFC}" type="datetimeFigureOut">
              <a:rPr kumimoji="1" lang="ja-JP" altLang="en-US" smtClean="0"/>
              <a:t>2023/3/25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4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6088" indent="-446088" algn="l" defTabSz="914400" rtl="0" eaLnBrk="1" latinLnBrk="0" hangingPunct="1">
        <a:lnSpc>
          <a:spcPct val="110000"/>
        </a:lnSpc>
        <a:spcBef>
          <a:spcPts val="1800"/>
        </a:spcBef>
        <a:buClr>
          <a:schemeClr val="accent4"/>
        </a:buClr>
        <a:buFont typeface="Wingdings" panose="05000000000000000000" pitchFamily="2" charset="2"/>
        <a:buChar char="l"/>
        <a:defRPr kumimoji="1" sz="2800" b="1" kern="120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1pPr>
      <a:lvl2pPr marL="898525" indent="-441325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l"/>
        <a:defRPr kumimoji="1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252538" indent="-338138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l"/>
        <a:defRPr kumimoji="1"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706563" indent="-334963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l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151063" indent="-322263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l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30.jpg"/><Relationship Id="rId7" Type="http://schemas.openxmlformats.org/officeDocument/2006/relationships/image" Target="../media/image34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Relationship Id="rId9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9.jpg"/><Relationship Id="rId7" Type="http://schemas.openxmlformats.org/officeDocument/2006/relationships/image" Target="../media/image38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s.cs.cmu.edu/projects/historicalColor/HistoricalColor-ECCV2012.pdf" TargetMode="External"/><Relationship Id="rId2" Type="http://schemas.openxmlformats.org/officeDocument/2006/relationships/hyperlink" Target="https://data-analytics.fun/2021/12/31/understanding-fi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anspiry/Palette-Image-to-Image-Diffusion-Model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file:////var/folders/vr/3vzmlr9x7kl4wpz007pmmd540000gn/T/com.microsoft.Word/WebArchiveCopyPasteTempFiles/diffusion.p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hart" Target="../charts/char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jpg"/><Relationship Id="rId7" Type="http://schemas.openxmlformats.org/officeDocument/2006/relationships/image" Target="../media/image2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6F0535-4030-4C35-945F-92B4531071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拡散モデルによる歴史写真の</a:t>
            </a:r>
            <a:br>
              <a:rPr kumimoji="1" lang="en-US" altLang="ja-JP" dirty="0"/>
            </a:br>
            <a:r>
              <a:rPr kumimoji="1" lang="ja-JP" altLang="en-US"/>
              <a:t>高品質カラー化とその精度評価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2FD679A-CDD2-4005-984B-113143E13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/>
              <a:t>栁澤愛志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B2A5E6-B11B-4CED-B03E-250BCC2703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194061 </a:t>
            </a:r>
            <a:r>
              <a:rPr kumimoji="1" lang="ja-JP" altLang="en-US"/>
              <a:t>越仲ゼミ</a:t>
            </a:r>
            <a:endParaRPr kumimoji="1"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08FD74-8A95-4CC4-8A3E-A416E77C6F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2/8 </a:t>
            </a:r>
            <a:r>
              <a:rPr kumimoji="1" lang="ja-JP" altLang="en-US"/>
              <a:t>卒業研究審査会</a:t>
            </a:r>
            <a:endParaRPr kumimoji="1" lang="ja-JP" altLang="en-US" dirty="0"/>
          </a:p>
        </p:txBody>
      </p:sp>
      <p:pic>
        <p:nvPicPr>
          <p:cNvPr id="16" name="Picture 15" descr="A person wearing a crown&#10;&#10;Description automatically generated with low confidence">
            <a:extLst>
              <a:ext uri="{FF2B5EF4-FFF2-40B4-BE49-F238E27FC236}">
                <a16:creationId xmlns:a16="http://schemas.microsoft.com/office/drawing/2014/main" id="{82CC1E09-2DC6-606B-CFFC-7C5F0B288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98156"/>
            <a:ext cx="1627200" cy="1627200"/>
          </a:xfrm>
          <a:prstGeom prst="rect">
            <a:avLst/>
          </a:prstGeom>
        </p:spPr>
      </p:pic>
      <p:pic>
        <p:nvPicPr>
          <p:cNvPr id="18" name="Picture 17" descr="A picture containing person&#10;&#10;Description automatically generated">
            <a:extLst>
              <a:ext uri="{FF2B5EF4-FFF2-40B4-BE49-F238E27FC236}">
                <a16:creationId xmlns:a16="http://schemas.microsoft.com/office/drawing/2014/main" id="{0CC6DF53-32B7-ED74-9363-6E609B7E2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035" y="887476"/>
            <a:ext cx="1627200" cy="1627200"/>
          </a:xfrm>
          <a:prstGeom prst="rect">
            <a:avLst/>
          </a:prstGeom>
        </p:spPr>
      </p:pic>
      <p:pic>
        <p:nvPicPr>
          <p:cNvPr id="20" name="Picture 19" descr="A double decker bus on the street&#10;&#10;Description automatically generated">
            <a:extLst>
              <a:ext uri="{FF2B5EF4-FFF2-40B4-BE49-F238E27FC236}">
                <a16:creationId xmlns:a16="http://schemas.microsoft.com/office/drawing/2014/main" id="{9D449C90-4ECA-9F71-FA20-8F0CFB60B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876" y="899756"/>
            <a:ext cx="1625600" cy="1625600"/>
          </a:xfrm>
          <a:prstGeom prst="rect">
            <a:avLst/>
          </a:prstGeom>
        </p:spPr>
      </p:pic>
      <p:pic>
        <p:nvPicPr>
          <p:cNvPr id="22" name="Picture 21" descr="A double decker bus on the street&#10;&#10;Description automatically generated">
            <a:extLst>
              <a:ext uri="{FF2B5EF4-FFF2-40B4-BE49-F238E27FC236}">
                <a16:creationId xmlns:a16="http://schemas.microsoft.com/office/drawing/2014/main" id="{FAA8F137-5992-8457-CFF2-D06573443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46" y="868363"/>
            <a:ext cx="1656993" cy="1656993"/>
          </a:xfrm>
          <a:prstGeom prst="rect">
            <a:avLst/>
          </a:prstGeom>
        </p:spPr>
      </p:pic>
      <p:pic>
        <p:nvPicPr>
          <p:cNvPr id="24" name="Picture 23" descr="A picture containing outdoor, tree, sky, house&#10;&#10;Description automatically generated">
            <a:extLst>
              <a:ext uri="{FF2B5EF4-FFF2-40B4-BE49-F238E27FC236}">
                <a16:creationId xmlns:a16="http://schemas.microsoft.com/office/drawing/2014/main" id="{9B3C73BA-5A7B-43F5-CF33-56FC452347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61" y="884059"/>
            <a:ext cx="1625600" cy="1625600"/>
          </a:xfrm>
          <a:prstGeom prst="rect">
            <a:avLst/>
          </a:prstGeom>
        </p:spPr>
      </p:pic>
      <p:pic>
        <p:nvPicPr>
          <p:cNvPr id="26" name="Picture 25" descr="A black and white photo of a house with trees and bushes&#10;&#10;Description automatically generated with medium confidence">
            <a:extLst>
              <a:ext uri="{FF2B5EF4-FFF2-40B4-BE49-F238E27FC236}">
                <a16:creationId xmlns:a16="http://schemas.microsoft.com/office/drawing/2014/main" id="{065CB385-D0F8-721B-4451-469630735B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24" y="899756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07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目視評価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CDB890-8D30-437B-8CC3-08166F8C7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02948"/>
            <a:ext cx="11099800" cy="4572000"/>
          </a:xfrm>
        </p:spPr>
        <p:txBody>
          <a:bodyPr/>
          <a:lstStyle/>
          <a:p>
            <a:r>
              <a:rPr kumimoji="1" lang="ja-JP" altLang="en-US"/>
              <a:t>カラー化結果の品質を分類</a:t>
            </a:r>
            <a:r>
              <a:rPr kumimoji="1" lang="en-US" altLang="ja-JP" dirty="0"/>
              <a:t>, </a:t>
            </a:r>
            <a:r>
              <a:rPr kumimoji="1" lang="ja-JP" altLang="en-US"/>
              <a:t>集計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ja-JP" altLang="en-US"/>
              <a:t>実験結果</a:t>
            </a:r>
            <a:r>
              <a:rPr kumimoji="1" lang="en-US" altLang="ja-JP" dirty="0"/>
              <a:t> (</a:t>
            </a:r>
            <a:r>
              <a:rPr lang="ja-JP" altLang="en-US"/>
              <a:t>主観</a:t>
            </a:r>
            <a:r>
              <a:rPr kumimoji="1" lang="ja-JP" altLang="en-US"/>
              <a:t>評価①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22" name="正方形/長方形 4">
            <a:extLst>
              <a:ext uri="{FF2B5EF4-FFF2-40B4-BE49-F238E27FC236}">
                <a16:creationId xmlns:a16="http://schemas.microsoft.com/office/drawing/2014/main" id="{61A49EDD-A807-99D8-658E-80666D46BD42}"/>
              </a:ext>
            </a:extLst>
          </p:cNvPr>
          <p:cNvSpPr/>
          <p:nvPr/>
        </p:nvSpPr>
        <p:spPr>
          <a:xfrm>
            <a:off x="232772" y="2370451"/>
            <a:ext cx="2878083" cy="2117098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9">
            <a:extLst>
              <a:ext uri="{FF2B5EF4-FFF2-40B4-BE49-F238E27FC236}">
                <a16:creationId xmlns:a16="http://schemas.microsoft.com/office/drawing/2014/main" id="{6F3F220E-299B-94AD-68FC-66D4DDB4B6DA}"/>
              </a:ext>
            </a:extLst>
          </p:cNvPr>
          <p:cNvSpPr txBox="1"/>
          <p:nvPr/>
        </p:nvSpPr>
        <p:spPr>
          <a:xfrm>
            <a:off x="232772" y="2382539"/>
            <a:ext cx="2127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違和感なし</a:t>
            </a:r>
            <a:endParaRPr kumimoji="1" lang="ja-JP" altLang="en-US" sz="2000" b="1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5" name="正方形/長方形 4">
            <a:extLst>
              <a:ext uri="{FF2B5EF4-FFF2-40B4-BE49-F238E27FC236}">
                <a16:creationId xmlns:a16="http://schemas.microsoft.com/office/drawing/2014/main" id="{D9D9474D-8FEE-6889-13D7-EBFF6098B51B}"/>
              </a:ext>
            </a:extLst>
          </p:cNvPr>
          <p:cNvSpPr/>
          <p:nvPr/>
        </p:nvSpPr>
        <p:spPr>
          <a:xfrm>
            <a:off x="3234715" y="2370451"/>
            <a:ext cx="2878083" cy="2117098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9">
            <a:extLst>
              <a:ext uri="{FF2B5EF4-FFF2-40B4-BE49-F238E27FC236}">
                <a16:creationId xmlns:a16="http://schemas.microsoft.com/office/drawing/2014/main" id="{574A3866-F265-3ECF-B414-8D88BFCD77AF}"/>
              </a:ext>
            </a:extLst>
          </p:cNvPr>
          <p:cNvSpPr txBox="1"/>
          <p:nvPr/>
        </p:nvSpPr>
        <p:spPr>
          <a:xfrm>
            <a:off x="3212517" y="2382539"/>
            <a:ext cx="2127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色なし</a:t>
            </a:r>
            <a:endParaRPr kumimoji="1" lang="ja-JP" altLang="en-US" sz="2000" b="1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8" name="正方形/長方形 4">
            <a:extLst>
              <a:ext uri="{FF2B5EF4-FFF2-40B4-BE49-F238E27FC236}">
                <a16:creationId xmlns:a16="http://schemas.microsoft.com/office/drawing/2014/main" id="{EBCC7589-74CD-B6E9-8499-D1F29B1AB87B}"/>
              </a:ext>
            </a:extLst>
          </p:cNvPr>
          <p:cNvSpPr/>
          <p:nvPr/>
        </p:nvSpPr>
        <p:spPr>
          <a:xfrm>
            <a:off x="6247460" y="2370451"/>
            <a:ext cx="2878083" cy="2117098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9">
            <a:extLst>
              <a:ext uri="{FF2B5EF4-FFF2-40B4-BE49-F238E27FC236}">
                <a16:creationId xmlns:a16="http://schemas.microsoft.com/office/drawing/2014/main" id="{42DC80DA-69D6-72A3-6865-9232EBE71B41}"/>
              </a:ext>
            </a:extLst>
          </p:cNvPr>
          <p:cNvSpPr txBox="1"/>
          <p:nvPr/>
        </p:nvSpPr>
        <p:spPr>
          <a:xfrm>
            <a:off x="6245538" y="2403236"/>
            <a:ext cx="2721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赤みがかったもの</a:t>
            </a:r>
            <a:endParaRPr kumimoji="1" lang="ja-JP" altLang="en-US" sz="2000" b="1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1" name="正方形/長方形 4">
            <a:extLst>
              <a:ext uri="{FF2B5EF4-FFF2-40B4-BE49-F238E27FC236}">
                <a16:creationId xmlns:a16="http://schemas.microsoft.com/office/drawing/2014/main" id="{D6D540E2-38B1-7B25-EC1A-B53A1E7275E2}"/>
              </a:ext>
            </a:extLst>
          </p:cNvPr>
          <p:cNvSpPr/>
          <p:nvPr/>
        </p:nvSpPr>
        <p:spPr>
          <a:xfrm>
            <a:off x="9263929" y="2382539"/>
            <a:ext cx="2878083" cy="2117098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9">
            <a:extLst>
              <a:ext uri="{FF2B5EF4-FFF2-40B4-BE49-F238E27FC236}">
                <a16:creationId xmlns:a16="http://schemas.microsoft.com/office/drawing/2014/main" id="{A864841B-52B2-743E-B125-56DBA1A87298}"/>
              </a:ext>
            </a:extLst>
          </p:cNvPr>
          <p:cNvSpPr txBox="1"/>
          <p:nvPr/>
        </p:nvSpPr>
        <p:spPr>
          <a:xfrm>
            <a:off x="9256257" y="2403235"/>
            <a:ext cx="2736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青みがかったもの</a:t>
            </a:r>
            <a:endParaRPr kumimoji="1" lang="ja-JP" altLang="en-US" sz="2000" b="1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4" name="正方形/長方形 4">
            <a:extLst>
              <a:ext uri="{FF2B5EF4-FFF2-40B4-BE49-F238E27FC236}">
                <a16:creationId xmlns:a16="http://schemas.microsoft.com/office/drawing/2014/main" id="{2E6451F0-C32D-4CD3-E90C-BD5DFA79E3A5}"/>
              </a:ext>
            </a:extLst>
          </p:cNvPr>
          <p:cNvSpPr/>
          <p:nvPr/>
        </p:nvSpPr>
        <p:spPr>
          <a:xfrm>
            <a:off x="232772" y="4557516"/>
            <a:ext cx="2878083" cy="2117098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9">
            <a:extLst>
              <a:ext uri="{FF2B5EF4-FFF2-40B4-BE49-F238E27FC236}">
                <a16:creationId xmlns:a16="http://schemas.microsoft.com/office/drawing/2014/main" id="{54736E18-06F2-A7E2-DF20-D59565F735C5}"/>
              </a:ext>
            </a:extLst>
          </p:cNvPr>
          <p:cNvSpPr txBox="1"/>
          <p:nvPr/>
        </p:nvSpPr>
        <p:spPr>
          <a:xfrm>
            <a:off x="210574" y="4592844"/>
            <a:ext cx="284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紫がかったもの</a:t>
            </a:r>
            <a:endParaRPr kumimoji="1" lang="ja-JP" altLang="en-US" sz="2000" b="1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7" name="正方形/長方形 4">
            <a:extLst>
              <a:ext uri="{FF2B5EF4-FFF2-40B4-BE49-F238E27FC236}">
                <a16:creationId xmlns:a16="http://schemas.microsoft.com/office/drawing/2014/main" id="{FDE50286-17AB-C74C-9167-B9B46B373277}"/>
              </a:ext>
            </a:extLst>
          </p:cNvPr>
          <p:cNvSpPr/>
          <p:nvPr/>
        </p:nvSpPr>
        <p:spPr>
          <a:xfrm>
            <a:off x="3234715" y="4557516"/>
            <a:ext cx="2878083" cy="2117098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9">
            <a:extLst>
              <a:ext uri="{FF2B5EF4-FFF2-40B4-BE49-F238E27FC236}">
                <a16:creationId xmlns:a16="http://schemas.microsoft.com/office/drawing/2014/main" id="{7310F1DB-0541-7285-D02F-26BCF20A3336}"/>
              </a:ext>
            </a:extLst>
          </p:cNvPr>
          <p:cNvSpPr txBox="1"/>
          <p:nvPr/>
        </p:nvSpPr>
        <p:spPr>
          <a:xfrm>
            <a:off x="3212517" y="4592844"/>
            <a:ext cx="2127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ノイズ</a:t>
            </a:r>
            <a:endParaRPr kumimoji="1" lang="ja-JP" altLang="en-US" sz="2000" b="1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0" name="正方形/長方形 4">
            <a:extLst>
              <a:ext uri="{FF2B5EF4-FFF2-40B4-BE49-F238E27FC236}">
                <a16:creationId xmlns:a16="http://schemas.microsoft.com/office/drawing/2014/main" id="{24FDF1CF-5D7B-C78D-CDDB-F8FAD5A78407}"/>
              </a:ext>
            </a:extLst>
          </p:cNvPr>
          <p:cNvSpPr/>
          <p:nvPr/>
        </p:nvSpPr>
        <p:spPr>
          <a:xfrm>
            <a:off x="6247460" y="4557516"/>
            <a:ext cx="2878083" cy="2117098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9">
            <a:extLst>
              <a:ext uri="{FF2B5EF4-FFF2-40B4-BE49-F238E27FC236}">
                <a16:creationId xmlns:a16="http://schemas.microsoft.com/office/drawing/2014/main" id="{1D9AF696-00B0-F856-32EF-0D01B26391ED}"/>
              </a:ext>
            </a:extLst>
          </p:cNvPr>
          <p:cNvSpPr txBox="1"/>
          <p:nvPr/>
        </p:nvSpPr>
        <p:spPr>
          <a:xfrm>
            <a:off x="6260064" y="4592843"/>
            <a:ext cx="2843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緑がかったもの</a:t>
            </a:r>
            <a:endParaRPr kumimoji="1" lang="ja-JP" altLang="en-US" sz="2000" b="1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3" name="正方形/長方形 4">
            <a:extLst>
              <a:ext uri="{FF2B5EF4-FFF2-40B4-BE49-F238E27FC236}">
                <a16:creationId xmlns:a16="http://schemas.microsoft.com/office/drawing/2014/main" id="{D19220A7-3ED3-5800-B146-2A96FBC8B7EB}"/>
              </a:ext>
            </a:extLst>
          </p:cNvPr>
          <p:cNvSpPr/>
          <p:nvPr/>
        </p:nvSpPr>
        <p:spPr>
          <a:xfrm>
            <a:off x="9263929" y="4569604"/>
            <a:ext cx="2878083" cy="2117098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9">
            <a:extLst>
              <a:ext uri="{FF2B5EF4-FFF2-40B4-BE49-F238E27FC236}">
                <a16:creationId xmlns:a16="http://schemas.microsoft.com/office/drawing/2014/main" id="{63602875-8071-456C-E01E-BD9E2C5514AA}"/>
              </a:ext>
            </a:extLst>
          </p:cNvPr>
          <p:cNvSpPr txBox="1"/>
          <p:nvPr/>
        </p:nvSpPr>
        <p:spPr>
          <a:xfrm>
            <a:off x="9241731" y="4587743"/>
            <a:ext cx="2878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黄ばんだもの</a:t>
            </a:r>
            <a:endParaRPr kumimoji="1" lang="ja-JP" altLang="en-US" sz="2000" b="1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5" name="Picture 54" descr="A picture containing sky, outdoor, ground, dirt&#10;&#10;Description automatically generated">
            <a:extLst>
              <a:ext uri="{FF2B5EF4-FFF2-40B4-BE49-F238E27FC236}">
                <a16:creationId xmlns:a16="http://schemas.microsoft.com/office/drawing/2014/main" id="{A5F1CC3F-B108-9DD2-0A7D-B7DC7B93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495" y="2788091"/>
            <a:ext cx="1625600" cy="1625600"/>
          </a:xfrm>
          <a:prstGeom prst="rect">
            <a:avLst/>
          </a:prstGeom>
        </p:spPr>
      </p:pic>
      <p:pic>
        <p:nvPicPr>
          <p:cNvPr id="56" name="Picture 55" descr="A picture containing sky, outdoor, nature, plane&#10;&#10;Description automatically generated">
            <a:extLst>
              <a:ext uri="{FF2B5EF4-FFF2-40B4-BE49-F238E27FC236}">
                <a16:creationId xmlns:a16="http://schemas.microsoft.com/office/drawing/2014/main" id="{5C872A41-56B3-16B1-92F5-63B028D4C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564" y="2797291"/>
            <a:ext cx="1625600" cy="1625600"/>
          </a:xfrm>
          <a:prstGeom prst="rect">
            <a:avLst/>
          </a:prstGeom>
        </p:spPr>
      </p:pic>
      <p:pic>
        <p:nvPicPr>
          <p:cNvPr id="57" name="Picture 5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A07A73FA-21EE-8816-DDAF-FD690399A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92" y="5004309"/>
            <a:ext cx="1625600" cy="1625600"/>
          </a:xfrm>
          <a:prstGeom prst="rect">
            <a:avLst/>
          </a:prstGeom>
        </p:spPr>
      </p:pic>
      <p:pic>
        <p:nvPicPr>
          <p:cNvPr id="58" name="Picture 57" descr="A group of people holding flags&#10;&#10;Description automatically generated with medium confidence">
            <a:extLst>
              <a:ext uri="{FF2B5EF4-FFF2-40B4-BE49-F238E27FC236}">
                <a16:creationId xmlns:a16="http://schemas.microsoft.com/office/drawing/2014/main" id="{7BECDBBE-13C7-8704-B49F-CA1CCAAE5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1478" y="2821484"/>
            <a:ext cx="1625600" cy="1625600"/>
          </a:xfrm>
          <a:prstGeom prst="rect">
            <a:avLst/>
          </a:prstGeom>
        </p:spPr>
      </p:pic>
      <p:pic>
        <p:nvPicPr>
          <p:cNvPr id="59" name="Picture 58" descr="A person painting a picture&#10;&#10;Description automatically generated with low confidence">
            <a:extLst>
              <a:ext uri="{FF2B5EF4-FFF2-40B4-BE49-F238E27FC236}">
                <a16:creationId xmlns:a16="http://schemas.microsoft.com/office/drawing/2014/main" id="{A29A4B1F-07E8-FBC9-CB52-2126A26B9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495" y="4987853"/>
            <a:ext cx="1625600" cy="1625600"/>
          </a:xfrm>
          <a:prstGeom prst="rect">
            <a:avLst/>
          </a:prstGeom>
        </p:spPr>
      </p:pic>
      <p:pic>
        <p:nvPicPr>
          <p:cNvPr id="60" name="Picture 59" descr="A picture containing tree, outdoor, building, government building&#10;&#10;Description automatically generated">
            <a:extLst>
              <a:ext uri="{FF2B5EF4-FFF2-40B4-BE49-F238E27FC236}">
                <a16:creationId xmlns:a16="http://schemas.microsoft.com/office/drawing/2014/main" id="{20D125E0-DE7F-8295-4C59-544584DC5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7416" y="4998897"/>
            <a:ext cx="1625600" cy="1625600"/>
          </a:xfrm>
          <a:prstGeom prst="rect">
            <a:avLst/>
          </a:prstGeom>
        </p:spPr>
      </p:pic>
      <p:pic>
        <p:nvPicPr>
          <p:cNvPr id="62" name="Picture 61" descr="A group of ships in a harbor&#10;&#10;Description automatically generated with low confidence">
            <a:extLst>
              <a:ext uri="{FF2B5EF4-FFF2-40B4-BE49-F238E27FC236}">
                <a16:creationId xmlns:a16="http://schemas.microsoft.com/office/drawing/2014/main" id="{458B8F99-FBF2-AEF7-E34C-06CB80CC6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369" y="4998897"/>
            <a:ext cx="1625600" cy="1625600"/>
          </a:xfrm>
          <a:prstGeom prst="rect">
            <a:avLst/>
          </a:prstGeom>
        </p:spPr>
      </p:pic>
      <p:pic>
        <p:nvPicPr>
          <p:cNvPr id="63" name="Picture 62" descr="A picture containing sky, outdoor, grass, old&#10;&#10;Description automatically generated">
            <a:extLst>
              <a:ext uri="{FF2B5EF4-FFF2-40B4-BE49-F238E27FC236}">
                <a16:creationId xmlns:a16="http://schemas.microsoft.com/office/drawing/2014/main" id="{E41DA098-1154-190A-0FDD-CE37BF3528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609" y="2817977"/>
            <a:ext cx="1590847" cy="159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94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目視評価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CDB890-8D30-437B-8CC3-08166F8C7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97845"/>
            <a:ext cx="11099800" cy="4572000"/>
          </a:xfrm>
        </p:spPr>
        <p:txBody>
          <a:bodyPr/>
          <a:lstStyle/>
          <a:p>
            <a:r>
              <a:rPr kumimoji="1" lang="ja-JP" altLang="en-US"/>
              <a:t>被写体の分類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ja-JP" altLang="en-US"/>
              <a:t>実験結果</a:t>
            </a:r>
            <a:r>
              <a:rPr kumimoji="1" lang="en-US" altLang="ja-JP" dirty="0"/>
              <a:t> (</a:t>
            </a:r>
            <a:r>
              <a:rPr lang="ja-JP" altLang="en-US"/>
              <a:t>主観</a:t>
            </a:r>
            <a:r>
              <a:rPr kumimoji="1" lang="ja-JP" altLang="en-US"/>
              <a:t>評価①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7" name="正方形/長方形 4">
            <a:extLst>
              <a:ext uri="{FF2B5EF4-FFF2-40B4-BE49-F238E27FC236}">
                <a16:creationId xmlns:a16="http://schemas.microsoft.com/office/drawing/2014/main" id="{61941326-2039-2616-3786-7351388282A5}"/>
              </a:ext>
            </a:extLst>
          </p:cNvPr>
          <p:cNvSpPr/>
          <p:nvPr/>
        </p:nvSpPr>
        <p:spPr>
          <a:xfrm>
            <a:off x="533400" y="2152031"/>
            <a:ext cx="5341676" cy="21940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9">
            <a:extLst>
              <a:ext uri="{FF2B5EF4-FFF2-40B4-BE49-F238E27FC236}">
                <a16:creationId xmlns:a16="http://schemas.microsoft.com/office/drawing/2014/main" id="{57FE6D46-408F-D31B-B962-386E2B357FB1}"/>
              </a:ext>
            </a:extLst>
          </p:cNvPr>
          <p:cNvSpPr txBox="1"/>
          <p:nvPr/>
        </p:nvSpPr>
        <p:spPr>
          <a:xfrm>
            <a:off x="533400" y="218924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機械</a:t>
            </a:r>
            <a:endParaRPr kumimoji="1" lang="ja-JP" altLang="en-US" sz="2000" b="1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正方形/長方形 13">
            <a:extLst>
              <a:ext uri="{FF2B5EF4-FFF2-40B4-BE49-F238E27FC236}">
                <a16:creationId xmlns:a16="http://schemas.microsoft.com/office/drawing/2014/main" id="{349A677A-6F05-7501-FCF1-FB2648B8F613}"/>
              </a:ext>
            </a:extLst>
          </p:cNvPr>
          <p:cNvSpPr/>
          <p:nvPr/>
        </p:nvSpPr>
        <p:spPr>
          <a:xfrm>
            <a:off x="533400" y="4548644"/>
            <a:ext cx="5341676" cy="21940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15">
            <a:extLst>
              <a:ext uri="{FF2B5EF4-FFF2-40B4-BE49-F238E27FC236}">
                <a16:creationId xmlns:a16="http://schemas.microsoft.com/office/drawing/2014/main" id="{3DE74AAD-B8C7-DE4A-EC01-8F6BEEE7A8CF}"/>
              </a:ext>
            </a:extLst>
          </p:cNvPr>
          <p:cNvSpPr txBox="1"/>
          <p:nvPr/>
        </p:nvSpPr>
        <p:spPr>
          <a:xfrm>
            <a:off x="533400" y="458585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建物</a:t>
            </a:r>
            <a:endParaRPr kumimoji="1" lang="ja-JP" altLang="en-US" sz="2000" b="1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正方形/長方形 16">
            <a:extLst>
              <a:ext uri="{FF2B5EF4-FFF2-40B4-BE49-F238E27FC236}">
                <a16:creationId xmlns:a16="http://schemas.microsoft.com/office/drawing/2014/main" id="{89078E47-1214-EE2C-825B-C0329ECA4A4D}"/>
              </a:ext>
            </a:extLst>
          </p:cNvPr>
          <p:cNvSpPr/>
          <p:nvPr/>
        </p:nvSpPr>
        <p:spPr>
          <a:xfrm>
            <a:off x="6093542" y="2152031"/>
            <a:ext cx="5341676" cy="21940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8">
            <a:extLst>
              <a:ext uri="{FF2B5EF4-FFF2-40B4-BE49-F238E27FC236}">
                <a16:creationId xmlns:a16="http://schemas.microsoft.com/office/drawing/2014/main" id="{43858675-24A1-2557-8961-BDCB7A59566B}"/>
              </a:ext>
            </a:extLst>
          </p:cNvPr>
          <p:cNvSpPr txBox="1"/>
          <p:nvPr/>
        </p:nvSpPr>
        <p:spPr>
          <a:xfrm>
            <a:off x="6093542" y="218924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人</a:t>
            </a:r>
            <a:endParaRPr kumimoji="1" lang="ja-JP" altLang="en-US" sz="2000" b="1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正方形/長方形 19">
            <a:extLst>
              <a:ext uri="{FF2B5EF4-FFF2-40B4-BE49-F238E27FC236}">
                <a16:creationId xmlns:a16="http://schemas.microsoft.com/office/drawing/2014/main" id="{54C6FC8E-9CCC-FBEA-B42B-48F2E15B987B}"/>
              </a:ext>
            </a:extLst>
          </p:cNvPr>
          <p:cNvSpPr/>
          <p:nvPr/>
        </p:nvSpPr>
        <p:spPr>
          <a:xfrm>
            <a:off x="6093542" y="4548644"/>
            <a:ext cx="5341676" cy="21940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21">
            <a:extLst>
              <a:ext uri="{FF2B5EF4-FFF2-40B4-BE49-F238E27FC236}">
                <a16:creationId xmlns:a16="http://schemas.microsoft.com/office/drawing/2014/main" id="{BB9A75E1-17DE-3338-A5A5-89ECEE5F788E}"/>
              </a:ext>
            </a:extLst>
          </p:cNvPr>
          <p:cNvSpPr txBox="1"/>
          <p:nvPr/>
        </p:nvSpPr>
        <p:spPr>
          <a:xfrm>
            <a:off x="6093542" y="458585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風景</a:t>
            </a:r>
            <a:endParaRPr kumimoji="1" lang="ja-JP" altLang="en-US" sz="2000" b="1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5" name="Picture 14" descr="A picture containing outdoor, sky, plane, transport&#10;&#10;Description automatically generated">
            <a:extLst>
              <a:ext uri="{FF2B5EF4-FFF2-40B4-BE49-F238E27FC236}">
                <a16:creationId xmlns:a16="http://schemas.microsoft.com/office/drawing/2014/main" id="{16D675DA-EE37-6C60-A880-5CB8B4361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05" y="2589355"/>
            <a:ext cx="1625600" cy="1625600"/>
          </a:xfrm>
          <a:prstGeom prst="rect">
            <a:avLst/>
          </a:prstGeom>
        </p:spPr>
      </p:pic>
      <p:pic>
        <p:nvPicPr>
          <p:cNvPr id="16" name="Picture 15" descr="A picture containing sky, outdoor, ground, dirt&#10;&#10;Description automatically generated">
            <a:extLst>
              <a:ext uri="{FF2B5EF4-FFF2-40B4-BE49-F238E27FC236}">
                <a16:creationId xmlns:a16="http://schemas.microsoft.com/office/drawing/2014/main" id="{413AA3E5-E7BD-16A3-408D-BB00D665F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424" y="2616200"/>
            <a:ext cx="1625600" cy="1625600"/>
          </a:xfrm>
          <a:prstGeom prst="rect">
            <a:avLst/>
          </a:prstGeom>
        </p:spPr>
      </p:pic>
      <p:pic>
        <p:nvPicPr>
          <p:cNvPr id="17" name="Picture 16" descr="A picture containing tree, outdoor, building, government building&#10;&#10;Description automatically generated">
            <a:extLst>
              <a:ext uri="{FF2B5EF4-FFF2-40B4-BE49-F238E27FC236}">
                <a16:creationId xmlns:a16="http://schemas.microsoft.com/office/drawing/2014/main" id="{2B529E81-262E-E8CA-D4C9-37E3ADFAB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005" y="5000620"/>
            <a:ext cx="1625600" cy="1625600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D1310865-EF13-55F9-3FB8-80F829BEC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424" y="5000620"/>
            <a:ext cx="1625600" cy="1625600"/>
          </a:xfrm>
          <a:prstGeom prst="rect">
            <a:avLst/>
          </a:prstGeom>
        </p:spPr>
      </p:pic>
      <p:pic>
        <p:nvPicPr>
          <p:cNvPr id="23" name="Picture 22" descr="A group of people standing outside a building with smoke coming out of it&#10;&#10;Description automatically generated with medium confidence">
            <a:extLst>
              <a:ext uri="{FF2B5EF4-FFF2-40B4-BE49-F238E27FC236}">
                <a16:creationId xmlns:a16="http://schemas.microsoft.com/office/drawing/2014/main" id="{59D1D7B3-32C2-42E2-89A7-7FF455156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02" y="5000620"/>
            <a:ext cx="1625600" cy="1625600"/>
          </a:xfrm>
          <a:prstGeom prst="rect">
            <a:avLst/>
          </a:prstGeom>
        </p:spPr>
      </p:pic>
      <p:pic>
        <p:nvPicPr>
          <p:cNvPr id="35" name="Picture 34" descr="A picture containing outdoor, grass, track, train&#10;&#10;Description automatically generated">
            <a:extLst>
              <a:ext uri="{FF2B5EF4-FFF2-40B4-BE49-F238E27FC236}">
                <a16:creationId xmlns:a16="http://schemas.microsoft.com/office/drawing/2014/main" id="{DE9D1244-231B-ED74-4EF3-658FED1257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821" y="5000620"/>
            <a:ext cx="1625600" cy="1625600"/>
          </a:xfrm>
          <a:prstGeom prst="rect">
            <a:avLst/>
          </a:prstGeom>
        </p:spPr>
      </p:pic>
      <p:pic>
        <p:nvPicPr>
          <p:cNvPr id="50" name="Picture 4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EA7FEE4-E373-1CBB-E284-3FDD125D28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821" y="2616200"/>
            <a:ext cx="1625600" cy="1625600"/>
          </a:xfrm>
          <a:prstGeom prst="rect">
            <a:avLst/>
          </a:prstGeom>
        </p:spPr>
      </p:pic>
      <p:pic>
        <p:nvPicPr>
          <p:cNvPr id="66" name="Picture 65" descr="A picture containing text, sky, outdoor&#10;&#10;Description automatically generated">
            <a:extLst>
              <a:ext uri="{FF2B5EF4-FFF2-40B4-BE49-F238E27FC236}">
                <a16:creationId xmlns:a16="http://schemas.microsoft.com/office/drawing/2014/main" id="{79E418AE-CC5A-E96E-4DEC-130510F9D8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02" y="258935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139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目視評価結果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CDB890-8D30-437B-8CC3-08166F8C7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18865"/>
            <a:ext cx="11099800" cy="4572000"/>
          </a:xfrm>
        </p:spPr>
        <p:txBody>
          <a:bodyPr/>
          <a:lstStyle/>
          <a:p>
            <a:r>
              <a:rPr kumimoji="1" lang="en-US" altLang="ja-JP" dirty="0"/>
              <a:t>Palette</a:t>
            </a:r>
            <a:r>
              <a:rPr kumimoji="1" lang="ja-JP" altLang="en-US"/>
              <a:t>は被写体に関係なくカラー化を行うことができる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ja-JP" altLang="en-US"/>
              <a:t>実験結果</a:t>
            </a:r>
            <a:r>
              <a:rPr kumimoji="1" lang="en-US" altLang="ja-JP" dirty="0"/>
              <a:t> (</a:t>
            </a:r>
            <a:r>
              <a:rPr kumimoji="1" lang="ja-JP" altLang="en-US"/>
              <a:t>主観評価①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6" name="正方形/長方形 4">
            <a:extLst>
              <a:ext uri="{FF2B5EF4-FFF2-40B4-BE49-F238E27FC236}">
                <a16:creationId xmlns:a16="http://schemas.microsoft.com/office/drawing/2014/main" id="{998AD01E-63F0-2759-02CE-288ECEF2DB1F}"/>
              </a:ext>
            </a:extLst>
          </p:cNvPr>
          <p:cNvSpPr/>
          <p:nvPr/>
        </p:nvSpPr>
        <p:spPr>
          <a:xfrm>
            <a:off x="324126" y="2299345"/>
            <a:ext cx="5656260" cy="448160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5">
            <a:extLst>
              <a:ext uri="{FF2B5EF4-FFF2-40B4-BE49-F238E27FC236}">
                <a16:creationId xmlns:a16="http://schemas.microsoft.com/office/drawing/2014/main" id="{AB863971-245F-D3A9-7094-6241C21021DD}"/>
              </a:ext>
            </a:extLst>
          </p:cNvPr>
          <p:cNvSpPr/>
          <p:nvPr/>
        </p:nvSpPr>
        <p:spPr>
          <a:xfrm>
            <a:off x="6388377" y="2292615"/>
            <a:ext cx="5656260" cy="448160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98235-6CD7-42BB-8CD9-714733BD5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104" y="2390163"/>
            <a:ext cx="5116259" cy="38806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57616B-80C3-3E25-77A0-0A0ED515B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" y="2390163"/>
            <a:ext cx="5116258" cy="3880668"/>
          </a:xfrm>
          <a:prstGeom prst="rect">
            <a:avLst/>
          </a:prstGeom>
        </p:spPr>
      </p:pic>
      <p:sp>
        <p:nvSpPr>
          <p:cNvPr id="11" name="テキスト ボックス 7">
            <a:extLst>
              <a:ext uri="{FF2B5EF4-FFF2-40B4-BE49-F238E27FC236}">
                <a16:creationId xmlns:a16="http://schemas.microsoft.com/office/drawing/2014/main" id="{C8EAFC61-3D42-CF91-6556-1774BE50F884}"/>
              </a:ext>
            </a:extLst>
          </p:cNvPr>
          <p:cNvSpPr txBox="1"/>
          <p:nvPr/>
        </p:nvSpPr>
        <p:spPr>
          <a:xfrm>
            <a:off x="1230836" y="6321545"/>
            <a:ext cx="3772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表① </a:t>
            </a:r>
            <a:r>
              <a:rPr lang="en-US" altLang="ja-JP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Palette </a:t>
            </a:r>
            <a:r>
              <a:rPr lang="ja-JP" altLang="en-US" sz="1400" b="1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被写体ごとのカラー化品質割合</a:t>
            </a:r>
            <a:endParaRPr kumimoji="1" lang="ja-JP" altLang="en-US" b="1" dirty="0">
              <a:solidFill>
                <a:schemeClr val="tx2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テキスト ボックス 7">
            <a:extLst>
              <a:ext uri="{FF2B5EF4-FFF2-40B4-BE49-F238E27FC236}">
                <a16:creationId xmlns:a16="http://schemas.microsoft.com/office/drawing/2014/main" id="{8FCBC7D0-9A91-2C80-6FB8-24BBDF9E3E67}"/>
              </a:ext>
            </a:extLst>
          </p:cNvPr>
          <p:cNvSpPr txBox="1"/>
          <p:nvPr/>
        </p:nvSpPr>
        <p:spPr>
          <a:xfrm>
            <a:off x="7387933" y="6321545"/>
            <a:ext cx="3778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表② </a:t>
            </a:r>
            <a:r>
              <a:rPr lang="en-US" altLang="ja-JP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pix2pix </a:t>
            </a:r>
            <a:r>
              <a:rPr lang="ja-JP" altLang="en-US" sz="1400" b="1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被写体ごとのカラー化品質割合</a:t>
            </a:r>
            <a:endParaRPr kumimoji="1" lang="ja-JP" altLang="en-US" b="1" dirty="0">
              <a:solidFill>
                <a:schemeClr val="tx2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3B6D8-6AE8-17E2-9AEC-356E39F6D682}"/>
              </a:ext>
            </a:extLst>
          </p:cNvPr>
          <p:cNvSpPr txBox="1"/>
          <p:nvPr/>
        </p:nvSpPr>
        <p:spPr>
          <a:xfrm>
            <a:off x="719921" y="5924471"/>
            <a:ext cx="588623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sz="1050" dirty="0"/>
              <a:t>ノイズ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E9EC5-3176-487D-25D6-0402B77A8208}"/>
              </a:ext>
            </a:extLst>
          </p:cNvPr>
          <p:cNvSpPr txBox="1"/>
          <p:nvPr/>
        </p:nvSpPr>
        <p:spPr>
          <a:xfrm>
            <a:off x="1510707" y="5933670"/>
            <a:ext cx="319318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JP" sz="1050" dirty="0"/>
              <a:t>紫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3A605B-3B3A-7459-8D18-9D6ED37872C1}"/>
              </a:ext>
            </a:extLst>
          </p:cNvPr>
          <p:cNvSpPr txBox="1"/>
          <p:nvPr/>
        </p:nvSpPr>
        <p:spPr>
          <a:xfrm>
            <a:off x="1904770" y="5936361"/>
            <a:ext cx="45397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sz="1050" dirty="0"/>
              <a:t>緑み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2EB2CC-4F26-BDF8-6779-2BCEF657362B}"/>
              </a:ext>
            </a:extLst>
          </p:cNvPr>
          <p:cNvSpPr txBox="1"/>
          <p:nvPr/>
        </p:nvSpPr>
        <p:spPr>
          <a:xfrm>
            <a:off x="2365918" y="5944294"/>
            <a:ext cx="6463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JP" sz="1100" dirty="0"/>
              <a:t>色なし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92545E-1681-151D-098C-D93DC3CE7F98}"/>
              </a:ext>
            </a:extLst>
          </p:cNvPr>
          <p:cNvSpPr txBox="1"/>
          <p:nvPr/>
        </p:nvSpPr>
        <p:spPr>
          <a:xfrm>
            <a:off x="2936555" y="5951988"/>
            <a:ext cx="45397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sz="1050" dirty="0"/>
              <a:t>赤み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49A6FF-7B99-2DC8-E741-12380C4A64B4}"/>
              </a:ext>
            </a:extLst>
          </p:cNvPr>
          <p:cNvSpPr txBox="1"/>
          <p:nvPr/>
        </p:nvSpPr>
        <p:spPr>
          <a:xfrm>
            <a:off x="3332418" y="5964286"/>
            <a:ext cx="87716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JP" sz="1050" dirty="0"/>
              <a:t>違和感なし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31CE59-C0B9-6DE0-41CC-45BDE75F2FB0}"/>
              </a:ext>
            </a:extLst>
          </p:cNvPr>
          <p:cNvSpPr txBox="1"/>
          <p:nvPr/>
        </p:nvSpPr>
        <p:spPr>
          <a:xfrm>
            <a:off x="4039857" y="5944252"/>
            <a:ext cx="45397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sz="1050" dirty="0"/>
              <a:t>青み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0C0A7-991D-857C-0C66-9CD90444B9CD}"/>
              </a:ext>
            </a:extLst>
          </p:cNvPr>
          <p:cNvSpPr txBox="1"/>
          <p:nvPr/>
        </p:nvSpPr>
        <p:spPr>
          <a:xfrm>
            <a:off x="4514426" y="5951988"/>
            <a:ext cx="588623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sz="1050" dirty="0"/>
              <a:t>黄ばみ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33C696-64BD-C75E-3C98-5E18F6F7D4B2}"/>
              </a:ext>
            </a:extLst>
          </p:cNvPr>
          <p:cNvSpPr txBox="1"/>
          <p:nvPr/>
        </p:nvSpPr>
        <p:spPr>
          <a:xfrm>
            <a:off x="7021028" y="5951988"/>
            <a:ext cx="588623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sz="1050" dirty="0"/>
              <a:t>ノイズ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BF9D84-6BAF-8C9F-18F7-FDFD617F484B}"/>
              </a:ext>
            </a:extLst>
          </p:cNvPr>
          <p:cNvSpPr txBox="1"/>
          <p:nvPr/>
        </p:nvSpPr>
        <p:spPr>
          <a:xfrm>
            <a:off x="7679487" y="5943610"/>
            <a:ext cx="45397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sz="1050" dirty="0"/>
              <a:t>緑み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D7A74-9866-7B60-AFFF-433F7A6DF03A}"/>
              </a:ext>
            </a:extLst>
          </p:cNvPr>
          <p:cNvSpPr txBox="1"/>
          <p:nvPr/>
        </p:nvSpPr>
        <p:spPr>
          <a:xfrm>
            <a:off x="8203293" y="5948141"/>
            <a:ext cx="6463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JP" sz="1100" dirty="0"/>
              <a:t>色なし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21FA17-09BA-934D-7AD9-DD15B9097070}"/>
              </a:ext>
            </a:extLst>
          </p:cNvPr>
          <p:cNvSpPr txBox="1"/>
          <p:nvPr/>
        </p:nvSpPr>
        <p:spPr>
          <a:xfrm>
            <a:off x="8867226" y="5951988"/>
            <a:ext cx="45397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sz="1050" dirty="0"/>
              <a:t>赤み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3978FF-84F1-4D19-3B7A-83B9B4727263}"/>
              </a:ext>
            </a:extLst>
          </p:cNvPr>
          <p:cNvSpPr txBox="1"/>
          <p:nvPr/>
        </p:nvSpPr>
        <p:spPr>
          <a:xfrm>
            <a:off x="9275875" y="5931954"/>
            <a:ext cx="87716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JP" sz="1050" dirty="0"/>
              <a:t>違和感なし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305CFF-5712-50C8-D4FA-DA39A95A6A0E}"/>
              </a:ext>
            </a:extLst>
          </p:cNvPr>
          <p:cNvSpPr txBox="1"/>
          <p:nvPr/>
        </p:nvSpPr>
        <p:spPr>
          <a:xfrm>
            <a:off x="10010854" y="5961770"/>
            <a:ext cx="45397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sz="1050" dirty="0"/>
              <a:t>青み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B96B15-859E-8120-CA20-406E94A8987C}"/>
              </a:ext>
            </a:extLst>
          </p:cNvPr>
          <p:cNvSpPr txBox="1"/>
          <p:nvPr/>
        </p:nvSpPr>
        <p:spPr>
          <a:xfrm>
            <a:off x="10534085" y="5944321"/>
            <a:ext cx="588623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sz="1050" dirty="0"/>
              <a:t>黄ばみ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7BCD95-D4C9-9475-17D1-81E2D73A5CCB}"/>
              </a:ext>
            </a:extLst>
          </p:cNvPr>
          <p:cNvSpPr txBox="1"/>
          <p:nvPr/>
        </p:nvSpPr>
        <p:spPr>
          <a:xfrm>
            <a:off x="571190" y="2675217"/>
            <a:ext cx="319318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sz="1050" dirty="0"/>
              <a:t>人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A66EC6-965F-778B-A483-B09F3D2997BA}"/>
              </a:ext>
            </a:extLst>
          </p:cNvPr>
          <p:cNvSpPr txBox="1"/>
          <p:nvPr/>
        </p:nvSpPr>
        <p:spPr>
          <a:xfrm>
            <a:off x="6701710" y="2675217"/>
            <a:ext cx="319318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sz="1050" dirty="0"/>
              <a:t>人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3B0A92-867B-5760-4C93-3EF2AD5BDB25}"/>
              </a:ext>
            </a:extLst>
          </p:cNvPr>
          <p:cNvSpPr txBox="1"/>
          <p:nvPr/>
        </p:nvSpPr>
        <p:spPr>
          <a:xfrm>
            <a:off x="436538" y="3389696"/>
            <a:ext cx="45397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sz="1050" dirty="0"/>
              <a:t>建物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AE4A83-63B5-C244-6B79-A567C9416411}"/>
              </a:ext>
            </a:extLst>
          </p:cNvPr>
          <p:cNvSpPr txBox="1"/>
          <p:nvPr/>
        </p:nvSpPr>
        <p:spPr>
          <a:xfrm>
            <a:off x="6634384" y="3394871"/>
            <a:ext cx="45397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sz="1050" dirty="0"/>
              <a:t>建物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F85CBE-7083-1865-E661-AAD88BEF10C2}"/>
              </a:ext>
            </a:extLst>
          </p:cNvPr>
          <p:cNvSpPr txBox="1"/>
          <p:nvPr/>
        </p:nvSpPr>
        <p:spPr>
          <a:xfrm>
            <a:off x="409104" y="4092562"/>
            <a:ext cx="45397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sz="1050" dirty="0"/>
              <a:t>機械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C1CBC5-31F6-B8FC-3064-2F7B4EBEB9D3}"/>
              </a:ext>
            </a:extLst>
          </p:cNvPr>
          <p:cNvSpPr txBox="1"/>
          <p:nvPr/>
        </p:nvSpPr>
        <p:spPr>
          <a:xfrm>
            <a:off x="6613590" y="4076581"/>
            <a:ext cx="45397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sz="1050" dirty="0"/>
              <a:t>機械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8C06D6-9D8A-2875-11D2-05A81FE53112}"/>
              </a:ext>
            </a:extLst>
          </p:cNvPr>
          <p:cNvSpPr txBox="1"/>
          <p:nvPr/>
        </p:nvSpPr>
        <p:spPr>
          <a:xfrm>
            <a:off x="409104" y="4802988"/>
            <a:ext cx="45397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sz="1050" dirty="0"/>
              <a:t>風景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CB0A42-988B-2E41-5FBD-D9DFD1E3A600}"/>
              </a:ext>
            </a:extLst>
          </p:cNvPr>
          <p:cNvSpPr txBox="1"/>
          <p:nvPr/>
        </p:nvSpPr>
        <p:spPr>
          <a:xfrm>
            <a:off x="6563434" y="4805712"/>
            <a:ext cx="45397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sz="1050" dirty="0"/>
              <a:t>風景</a:t>
            </a:r>
          </a:p>
        </p:txBody>
      </p:sp>
    </p:spTree>
    <p:extLst>
      <p:ext uri="{BB962C8B-B14F-4D97-AF65-F5344CB8AC3E}">
        <p14:creationId xmlns:p14="http://schemas.microsoft.com/office/powerpoint/2010/main" val="3281149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青色の調整に難がある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CDB890-8D30-437B-8CC3-08166F8C7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574" y="1979010"/>
            <a:ext cx="11099800" cy="4572000"/>
          </a:xfrm>
        </p:spPr>
        <p:txBody>
          <a:bodyPr/>
          <a:lstStyle/>
          <a:p>
            <a:r>
              <a:rPr kumimoji="1" lang="ja-JP" altLang="en-US"/>
              <a:t>ウィルコクソンの順位和検定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ja-JP" altLang="en-US"/>
              <a:t>実験結果</a:t>
            </a:r>
            <a:r>
              <a:rPr kumimoji="1" lang="en-US" altLang="ja-JP" dirty="0"/>
              <a:t> (</a:t>
            </a:r>
            <a:r>
              <a:rPr kumimoji="1" lang="ja-JP" altLang="en-US"/>
              <a:t>主観評価①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D3670-4F1C-D2DE-3818-60865E62A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785" b="51274"/>
          <a:stretch/>
        </p:blipFill>
        <p:spPr>
          <a:xfrm>
            <a:off x="533400" y="2725468"/>
            <a:ext cx="3432517" cy="3341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3C7354-395E-CCBB-E395-07B0E920E2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64" t="51274"/>
          <a:stretch/>
        </p:blipFill>
        <p:spPr>
          <a:xfrm>
            <a:off x="7910631" y="2769022"/>
            <a:ext cx="3329446" cy="3341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801607-9FCC-C901-0791-CA525315DF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64" b="51274"/>
          <a:stretch/>
        </p:blipFill>
        <p:spPr>
          <a:xfrm>
            <a:off x="4273551" y="2725468"/>
            <a:ext cx="3329446" cy="33416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D65ED0-2695-25DC-0F8F-AF33DBFEF732}"/>
              </a:ext>
            </a:extLst>
          </p:cNvPr>
          <p:cNvSpPr txBox="1"/>
          <p:nvPr/>
        </p:nvSpPr>
        <p:spPr>
          <a:xfrm>
            <a:off x="1289294" y="6169635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800" u="sng" dirty="0">
                <a:effectLst/>
                <a:latin typeface="NewTXMI"/>
              </a:rPr>
              <a:t>𝑝 </a:t>
            </a:r>
            <a:r>
              <a:rPr lang="en-JP" sz="1800" u="sng" dirty="0">
                <a:effectLst/>
                <a:latin typeface="txmiaX"/>
              </a:rPr>
              <a:t>= </a:t>
            </a:r>
            <a:r>
              <a:rPr lang="en-JP" sz="1800" u="sng" dirty="0">
                <a:effectLst/>
                <a:latin typeface="TeXGyreTermesX"/>
              </a:rPr>
              <a:t>0</a:t>
            </a:r>
            <a:r>
              <a:rPr lang="en-JP" sz="1800" u="sng" dirty="0">
                <a:effectLst/>
                <a:latin typeface="NewTXMI"/>
              </a:rPr>
              <a:t>.</a:t>
            </a:r>
            <a:r>
              <a:rPr lang="en-JP" sz="1800" u="sng" dirty="0">
                <a:effectLst/>
                <a:latin typeface="TeXGyreTermesX"/>
              </a:rPr>
              <a:t>00349</a:t>
            </a:r>
            <a:r>
              <a:rPr lang="en-JP" sz="1800" u="sng" dirty="0">
                <a:effectLst/>
                <a:latin typeface="NewTXMI"/>
              </a:rPr>
              <a:t>, 𝑟 </a:t>
            </a:r>
            <a:r>
              <a:rPr lang="en-JP" sz="1800" u="sng" dirty="0">
                <a:effectLst/>
                <a:latin typeface="txmiaX"/>
              </a:rPr>
              <a:t>= </a:t>
            </a:r>
            <a:r>
              <a:rPr lang="en-JP" sz="1800" u="sng" dirty="0">
                <a:effectLst/>
                <a:latin typeface="TeXGyreTermesX"/>
              </a:rPr>
              <a:t>0</a:t>
            </a:r>
            <a:r>
              <a:rPr lang="en-JP" sz="1800" u="sng" dirty="0">
                <a:effectLst/>
                <a:latin typeface="NewTXMI"/>
              </a:rPr>
              <a:t>.</a:t>
            </a:r>
            <a:r>
              <a:rPr lang="en-JP" sz="1800" u="sng" dirty="0">
                <a:effectLst/>
                <a:latin typeface="TeXGyreTermesX"/>
              </a:rPr>
              <a:t>05 </a:t>
            </a:r>
            <a:endParaRPr lang="en-JP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5BFB3C-8896-1A62-D922-EDF7DB1643FA}"/>
              </a:ext>
            </a:extLst>
          </p:cNvPr>
          <p:cNvSpPr txBox="1"/>
          <p:nvPr/>
        </p:nvSpPr>
        <p:spPr>
          <a:xfrm>
            <a:off x="4957075" y="6121211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800" u="sng" dirty="0">
                <a:effectLst/>
                <a:latin typeface="NewTXMI"/>
              </a:rPr>
              <a:t>𝑝 </a:t>
            </a:r>
            <a:r>
              <a:rPr lang="en-JP" sz="1800" u="sng" dirty="0">
                <a:effectLst/>
                <a:latin typeface="txmiaX"/>
              </a:rPr>
              <a:t>= </a:t>
            </a:r>
            <a:r>
              <a:rPr lang="en-JP" sz="1800" u="sng" dirty="0">
                <a:effectLst/>
                <a:latin typeface="TeXGyreTermesX"/>
              </a:rPr>
              <a:t>0</a:t>
            </a:r>
            <a:r>
              <a:rPr lang="en-JP" sz="1800" u="sng" dirty="0">
                <a:effectLst/>
                <a:latin typeface="NewTXMI"/>
              </a:rPr>
              <a:t>.</a:t>
            </a:r>
            <a:r>
              <a:rPr lang="en-JP" sz="1800" u="sng" dirty="0">
                <a:effectLst/>
                <a:latin typeface="TeXGyreTermesX"/>
              </a:rPr>
              <a:t>177</a:t>
            </a:r>
            <a:r>
              <a:rPr lang="en-JP" sz="1800" u="sng" dirty="0">
                <a:effectLst/>
                <a:latin typeface="NewTXMI"/>
              </a:rPr>
              <a:t>, 𝑟 </a:t>
            </a:r>
            <a:r>
              <a:rPr lang="en-JP" sz="1800" u="sng" dirty="0">
                <a:effectLst/>
                <a:latin typeface="txmiaX"/>
              </a:rPr>
              <a:t>= </a:t>
            </a:r>
            <a:r>
              <a:rPr lang="en-JP" sz="1800" u="sng" dirty="0">
                <a:effectLst/>
                <a:latin typeface="TeXGyreTermesX"/>
              </a:rPr>
              <a:t>0</a:t>
            </a:r>
            <a:r>
              <a:rPr lang="en-JP" sz="1800" u="sng" dirty="0">
                <a:effectLst/>
                <a:latin typeface="NewTXMI"/>
              </a:rPr>
              <a:t>.</a:t>
            </a:r>
            <a:r>
              <a:rPr lang="en-JP" sz="1800" u="sng" dirty="0">
                <a:effectLst/>
                <a:latin typeface="TeXGyreTermesX"/>
              </a:rPr>
              <a:t>05 </a:t>
            </a:r>
            <a:endParaRPr lang="en-JP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EFBE8B-7E8B-8F4B-48FB-F0701E7E8466}"/>
              </a:ext>
            </a:extLst>
          </p:cNvPr>
          <p:cNvSpPr txBox="1"/>
          <p:nvPr/>
        </p:nvSpPr>
        <p:spPr>
          <a:xfrm>
            <a:off x="8477136" y="6146158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800" u="sng" dirty="0">
                <a:effectLst/>
                <a:latin typeface="NewTXMI"/>
              </a:rPr>
              <a:t>𝑝 </a:t>
            </a:r>
            <a:r>
              <a:rPr lang="en-JP" sz="1800" u="sng" dirty="0">
                <a:effectLst/>
                <a:latin typeface="txmiaX"/>
              </a:rPr>
              <a:t>= </a:t>
            </a:r>
            <a:r>
              <a:rPr lang="en-JP" sz="1800" u="sng" dirty="0">
                <a:effectLst/>
                <a:latin typeface="TeXGyreTermesX"/>
              </a:rPr>
              <a:t>0</a:t>
            </a:r>
            <a:r>
              <a:rPr lang="en-JP" sz="1800" u="sng" dirty="0">
                <a:effectLst/>
                <a:latin typeface="NewTXMI"/>
              </a:rPr>
              <a:t>.</a:t>
            </a:r>
            <a:r>
              <a:rPr lang="en-JP" sz="1800" u="sng" dirty="0">
                <a:effectLst/>
                <a:latin typeface="TeXGyreTermesX"/>
              </a:rPr>
              <a:t>00695</a:t>
            </a:r>
            <a:r>
              <a:rPr lang="en-JP" sz="1800" u="sng" dirty="0">
                <a:effectLst/>
                <a:latin typeface="NewTXMI"/>
              </a:rPr>
              <a:t>, 𝑟 </a:t>
            </a:r>
            <a:r>
              <a:rPr lang="en-JP" sz="1800" u="sng" dirty="0">
                <a:effectLst/>
                <a:latin typeface="txmiaX"/>
              </a:rPr>
              <a:t>= </a:t>
            </a:r>
            <a:r>
              <a:rPr lang="en-JP" sz="1800" u="sng" dirty="0">
                <a:effectLst/>
                <a:latin typeface="TeXGyreTermesX"/>
              </a:rPr>
              <a:t>0</a:t>
            </a:r>
            <a:r>
              <a:rPr lang="en-JP" sz="1800" u="sng" dirty="0">
                <a:effectLst/>
                <a:latin typeface="NewTXMI"/>
              </a:rPr>
              <a:t>.</a:t>
            </a:r>
            <a:r>
              <a:rPr lang="en-JP" sz="1800" u="sng" dirty="0">
                <a:effectLst/>
                <a:latin typeface="TeXGyreTermesX"/>
              </a:rPr>
              <a:t>05 </a:t>
            </a:r>
            <a:endParaRPr lang="en-JP" u="sng" dirty="0"/>
          </a:p>
        </p:txBody>
      </p:sp>
      <p:pic>
        <p:nvPicPr>
          <p:cNvPr id="11" name="Picture 10" descr="A picture containing indoor, purple, room, bed&#10;&#10;Description automatically generated">
            <a:extLst>
              <a:ext uri="{FF2B5EF4-FFF2-40B4-BE49-F238E27FC236}">
                <a16:creationId xmlns:a16="http://schemas.microsoft.com/office/drawing/2014/main" id="{56356264-53A1-946A-750C-6BFA22ADE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997" y="864087"/>
            <a:ext cx="1146474" cy="1146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763699-C2EA-3518-E379-4BFD2EEA4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454" y="846440"/>
            <a:ext cx="1146474" cy="11464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FAAB45-42E5-C822-D4CD-67CC667E40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670" y="853646"/>
            <a:ext cx="1146473" cy="114647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8716052A-C9C7-E038-0128-F1DF65EA05FF}"/>
              </a:ext>
            </a:extLst>
          </p:cNvPr>
          <p:cNvSpPr/>
          <p:nvPr/>
        </p:nvSpPr>
        <p:spPr>
          <a:xfrm>
            <a:off x="7469226" y="128900"/>
            <a:ext cx="675410" cy="613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D00DF8-B827-5D5F-A503-2A760777E672}"/>
              </a:ext>
            </a:extLst>
          </p:cNvPr>
          <p:cNvSpPr/>
          <p:nvPr/>
        </p:nvSpPr>
        <p:spPr>
          <a:xfrm>
            <a:off x="8948200" y="128900"/>
            <a:ext cx="675410" cy="613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A77072-1E52-3E29-FF5D-CB0253932E3B}"/>
              </a:ext>
            </a:extLst>
          </p:cNvPr>
          <p:cNvSpPr/>
          <p:nvPr/>
        </p:nvSpPr>
        <p:spPr>
          <a:xfrm>
            <a:off x="10555328" y="133099"/>
            <a:ext cx="675410" cy="61306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0854A8-4C9F-296E-1C11-652034411F4F}"/>
              </a:ext>
            </a:extLst>
          </p:cNvPr>
          <p:cNvSpPr txBox="1"/>
          <p:nvPr/>
        </p:nvSpPr>
        <p:spPr>
          <a:xfrm>
            <a:off x="8387678" y="17382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 dirty="0"/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2DED1C-90B2-5F8D-8AC7-D86EAF9CB921}"/>
              </a:ext>
            </a:extLst>
          </p:cNvPr>
          <p:cNvSpPr txBox="1"/>
          <p:nvPr/>
        </p:nvSpPr>
        <p:spPr>
          <a:xfrm>
            <a:off x="9894544" y="14795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32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585266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調査評価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CDB890-8D30-437B-8CC3-08166F8C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ゼミ生、大学生合計</a:t>
            </a:r>
            <a:r>
              <a:rPr kumimoji="1" lang="en-US" altLang="ja-JP" dirty="0"/>
              <a:t>45</a:t>
            </a:r>
            <a:r>
              <a:rPr kumimoji="1" lang="ja-JP" altLang="en-US"/>
              <a:t>人回答</a:t>
            </a:r>
            <a:endParaRPr kumimoji="1" lang="en-US" altLang="ja-JP" dirty="0"/>
          </a:p>
          <a:p>
            <a:r>
              <a:rPr lang="ja-JP" altLang="en-US"/>
              <a:t>完全ブラインド</a:t>
            </a:r>
            <a:endParaRPr lang="en-US" altLang="ja-JP" dirty="0"/>
          </a:p>
          <a:p>
            <a:r>
              <a:rPr lang="en-US" altLang="ja-JP" dirty="0"/>
              <a:t>Palette or pix2pix</a:t>
            </a:r>
          </a:p>
          <a:p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ja-JP" altLang="en-US"/>
              <a:t>実験結果</a:t>
            </a:r>
            <a:r>
              <a:rPr kumimoji="1" lang="en-US" altLang="ja-JP" dirty="0"/>
              <a:t> (</a:t>
            </a:r>
            <a:r>
              <a:rPr kumimoji="1" lang="ja-JP" altLang="en-US"/>
              <a:t>主観評価</a:t>
            </a:r>
            <a:r>
              <a:rPr lang="ja-JP" altLang="en-US"/>
              <a:t>②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65E8F71-6E0B-3D8C-051A-5A366255E9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0030166"/>
              </p:ext>
            </p:extLst>
          </p:nvPr>
        </p:nvGraphicFramePr>
        <p:xfrm>
          <a:off x="6489484" y="1310779"/>
          <a:ext cx="5577028" cy="4986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E81A0F7-0879-99A1-7B7D-EBC7055DBADA}"/>
              </a:ext>
            </a:extLst>
          </p:cNvPr>
          <p:cNvSpPr/>
          <p:nvPr/>
        </p:nvSpPr>
        <p:spPr>
          <a:xfrm>
            <a:off x="8064290" y="6398252"/>
            <a:ext cx="337763" cy="3459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32EB53-9D7B-6635-5271-D16444FDF8A6}"/>
              </a:ext>
            </a:extLst>
          </p:cNvPr>
          <p:cNvSpPr txBox="1"/>
          <p:nvPr/>
        </p:nvSpPr>
        <p:spPr>
          <a:xfrm>
            <a:off x="8402053" y="6400489"/>
            <a:ext cx="87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Palette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4C87C1-A9BE-D286-65FC-D2FD38CE4203}"/>
              </a:ext>
            </a:extLst>
          </p:cNvPr>
          <p:cNvSpPr/>
          <p:nvPr/>
        </p:nvSpPr>
        <p:spPr>
          <a:xfrm>
            <a:off x="9441725" y="6409106"/>
            <a:ext cx="337763" cy="3459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C323F-94E4-BC15-1E84-61FD357A6E7F}"/>
              </a:ext>
            </a:extLst>
          </p:cNvPr>
          <p:cNvSpPr txBox="1"/>
          <p:nvPr/>
        </p:nvSpPr>
        <p:spPr>
          <a:xfrm>
            <a:off x="9779488" y="640048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pix2pix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A082C-3DB3-4050-86C3-47FD2C56362D}"/>
              </a:ext>
            </a:extLst>
          </p:cNvPr>
          <p:cNvSpPr txBox="1"/>
          <p:nvPr/>
        </p:nvSpPr>
        <p:spPr>
          <a:xfrm>
            <a:off x="7685254" y="88568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u="sng" dirty="0"/>
              <a:t>グラフ：各問ごとの選択割合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7EDE07E7-442D-44F6-16B6-5CED1ACAB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055545"/>
              </p:ext>
            </p:extLst>
          </p:nvPr>
        </p:nvGraphicFramePr>
        <p:xfrm>
          <a:off x="533400" y="4185175"/>
          <a:ext cx="5169118" cy="196848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84559">
                  <a:extLst>
                    <a:ext uri="{9D8B030D-6E8A-4147-A177-3AD203B41FA5}">
                      <a16:colId xmlns:a16="http://schemas.microsoft.com/office/drawing/2014/main" val="1495986844"/>
                    </a:ext>
                  </a:extLst>
                </a:gridCol>
                <a:gridCol w="2584559">
                  <a:extLst>
                    <a:ext uri="{9D8B030D-6E8A-4147-A177-3AD203B41FA5}">
                      <a16:colId xmlns:a16="http://schemas.microsoft.com/office/drawing/2014/main" val="460739135"/>
                    </a:ext>
                  </a:extLst>
                </a:gridCol>
              </a:tblGrid>
              <a:tr h="851781">
                <a:tc>
                  <a:txBody>
                    <a:bodyPr/>
                    <a:lstStyle/>
                    <a:p>
                      <a:r>
                        <a:rPr lang="en-JP" sz="2400" b="0" dirty="0"/>
                        <a:t>Palette</a:t>
                      </a:r>
                      <a:r>
                        <a:rPr lang="en-JP" sz="2400" dirty="0"/>
                        <a:t>の</a:t>
                      </a:r>
                    </a:p>
                    <a:p>
                      <a:r>
                        <a:rPr lang="en-JP" sz="2400" dirty="0"/>
                        <a:t>平均採択率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2400" dirty="0"/>
                        <a:t>標準偏差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472988"/>
                  </a:ext>
                </a:extLst>
              </a:tr>
              <a:tr h="1116708">
                <a:tc>
                  <a:txBody>
                    <a:bodyPr/>
                    <a:lstStyle/>
                    <a:p>
                      <a:pPr algn="r"/>
                      <a:r>
                        <a:rPr lang="en-JP" sz="3600" dirty="0"/>
                        <a:t>77.4%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JP" sz="3600" dirty="0"/>
                        <a:t>22.4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537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1773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/>
              <a:t>拡散モデルは従来法に比べ</a:t>
            </a:r>
            <a:r>
              <a:rPr kumimoji="1" lang="en-US" altLang="ja-JP" sz="3200" dirty="0"/>
              <a:t>, </a:t>
            </a:r>
            <a:r>
              <a:rPr kumimoji="1" lang="ja-JP" altLang="en-US" sz="3200"/>
              <a:t>歴史写真カラー化に適している</a:t>
            </a:r>
            <a:endParaRPr kumimoji="1" lang="ja-JP" altLang="en-US" sz="32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CDB890-8D30-437B-8CC3-08166F8C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ja-JP" altLang="en-US"/>
              <a:t>主観</a:t>
            </a:r>
            <a:r>
              <a:rPr kumimoji="1" lang="en-US" altLang="ja-JP" dirty="0"/>
              <a:t>, </a:t>
            </a:r>
            <a:r>
              <a:rPr kumimoji="1" lang="ja-JP" altLang="en-US"/>
              <a:t>客観評価ともに拡散モデルの方が品質が良い</a:t>
            </a:r>
            <a:endParaRPr kumimoji="1" lang="en-US" altLang="ja-JP" dirty="0"/>
          </a:p>
          <a:p>
            <a:r>
              <a:rPr lang="ja-JP" altLang="en-US"/>
              <a:t>被写体によらず</a:t>
            </a:r>
            <a:r>
              <a:rPr lang="en-US" altLang="ja-JP" dirty="0"/>
              <a:t>, </a:t>
            </a:r>
            <a:r>
              <a:rPr lang="ja-JP" altLang="en-US"/>
              <a:t>カラー化が可能</a:t>
            </a:r>
            <a:endParaRPr lang="en-US" altLang="ja-JP" dirty="0"/>
          </a:p>
          <a:p>
            <a:pPr lvl="1"/>
            <a:r>
              <a:rPr kumimoji="1" lang="ja-JP" altLang="en-US"/>
              <a:t>機械化の歴史</a:t>
            </a:r>
            <a:endParaRPr kumimoji="1" lang="en-US" altLang="ja-JP" dirty="0"/>
          </a:p>
          <a:p>
            <a:pPr lvl="1"/>
            <a:r>
              <a:rPr lang="ja-JP" altLang="en-US"/>
              <a:t>人物写真</a:t>
            </a:r>
            <a:endParaRPr lang="en-US" altLang="ja-JP" dirty="0"/>
          </a:p>
          <a:p>
            <a:pPr lvl="1"/>
            <a:r>
              <a:rPr lang="ja-JP" altLang="en-US"/>
              <a:t>風景写真</a:t>
            </a:r>
            <a:endParaRPr lang="en-US" altLang="ja-JP" dirty="0"/>
          </a:p>
          <a:p>
            <a:pPr lvl="1"/>
            <a:r>
              <a:rPr lang="ja-JP" altLang="en-US"/>
              <a:t>建造物の記録写真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r>
              <a:rPr lang="en-JP" dirty="0"/>
              <a:t>画像全体を紫色にしてしまう</a:t>
            </a:r>
          </a:p>
          <a:p>
            <a:pPr lvl="1"/>
            <a:r>
              <a:rPr lang="en-JP" dirty="0"/>
              <a:t>トレーニング時間</a:t>
            </a:r>
          </a:p>
          <a:p>
            <a:pPr lvl="1"/>
            <a:r>
              <a:rPr lang="en-JP" dirty="0"/>
              <a:t>モデル, トレーニングデータの見直し</a:t>
            </a:r>
          </a:p>
          <a:p>
            <a:r>
              <a:rPr lang="en-JP" dirty="0"/>
              <a:t>トレーニング効率の改善</a:t>
            </a:r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ja-JP" altLang="en-US"/>
              <a:t>考察</a:t>
            </a:r>
          </a:p>
        </p:txBody>
      </p:sp>
    </p:spTree>
    <p:extLst>
      <p:ext uri="{BB962C8B-B14F-4D97-AF65-F5344CB8AC3E}">
        <p14:creationId xmlns:p14="http://schemas.microsoft.com/office/powerpoint/2010/main" val="2941113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ja-JP" altLang="en-US"/>
              <a:t>参考文献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96732D-D862-2584-388F-F331CD6EB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34" y="1253331"/>
            <a:ext cx="10515600" cy="4351338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buNone/>
            </a:pPr>
            <a:r>
              <a:rPr lang="ja-JP" sz="3700" kern="10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宮脇勝</a:t>
            </a: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, </a:t>
            </a:r>
            <a:r>
              <a:rPr lang="ja-JP" sz="3700" kern="10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鎌田「古写真を用いた歴史的景観の観察方法に関する研究」</a:t>
            </a: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, </a:t>
            </a:r>
            <a:r>
              <a:rPr lang="ja-JP" sz="3700" kern="10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公益財団法人日本都市計画学会　都市計画論文集</a:t>
            </a: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 Vol.51 No.3, 2016.</a:t>
            </a:r>
            <a:endParaRPr lang="en-US" altLang="ja-JP" sz="3700" kern="1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0" indent="0" algn="just">
              <a:buNone/>
            </a:pPr>
            <a:r>
              <a:rPr lang="ja-JP" altLang="en-US" sz="37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「</a:t>
            </a:r>
            <a:r>
              <a:rPr lang="en-US" altLang="ja-JP" sz="37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FID</a:t>
            </a:r>
            <a:r>
              <a:rPr lang="ja-JP" altLang="en-US" sz="37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を理解する」</a:t>
            </a:r>
            <a:r>
              <a:rPr lang="ja-JP" altLang="en-US" sz="370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」</a:t>
            </a:r>
            <a:r>
              <a:rPr lang="en-US" altLang="ja-JP" sz="37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https://data-analytics.fun/2021/12/31/understanding-fid/</a:t>
            </a:r>
            <a:r>
              <a:rPr lang="en-US" altLang="ja-JP" sz="3700" dirty="0"/>
              <a:t> </a:t>
            </a:r>
            <a:endParaRPr lang="en-JP" altLang="ja-JP" sz="3700" kern="1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0" indent="0" algn="just">
              <a:buNone/>
            </a:pP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B. H. </a:t>
            </a:r>
            <a:r>
              <a:rPr lang="en-US" sz="3700" kern="100" dirty="0" err="1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Detenber</a:t>
            </a: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, S. P. Winch, “The impact of color on emotional responses to newspaper photographs”, Visual Communication Quarterly, pp.4-14.</a:t>
            </a:r>
            <a:endParaRPr lang="en-JP" sz="3700" kern="100" dirty="0">
              <a:effectLst/>
              <a:latin typeface="Times New Roman" panose="02020603050405020304" pitchFamily="18" charset="0"/>
              <a:ea typeface="MS PMincho" panose="02020600040205080304" pitchFamily="18" charset="-128"/>
            </a:endParaRPr>
          </a:p>
          <a:p>
            <a:pPr marL="0" indent="0" algn="just">
              <a:buNone/>
            </a:pP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J. Ho, A. Jain, P. </a:t>
            </a:r>
            <a:r>
              <a:rPr lang="en-US" sz="3700" kern="100" dirty="0" err="1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Abbeel</a:t>
            </a: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, “Denoising Diffusion Probabilistic Models”, 2020, arXiv:2006.11239</a:t>
            </a:r>
            <a:endParaRPr lang="en-JP" sz="3700" kern="100" dirty="0">
              <a:effectLst/>
              <a:latin typeface="Times New Roman" panose="02020603050405020304" pitchFamily="18" charset="0"/>
              <a:ea typeface="MS PMincho" panose="02020600040205080304" pitchFamily="18" charset="-128"/>
            </a:endParaRPr>
          </a:p>
          <a:p>
            <a:pPr marL="0" indent="0" algn="just">
              <a:buNone/>
            </a:pP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A. Ramesh, P. </a:t>
            </a:r>
            <a:r>
              <a:rPr lang="en-US" sz="3700" kern="100" dirty="0" err="1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Dhariwal</a:t>
            </a: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, A. Nichol, C. Chu, M. Chen, “Hierarchical Text-Conditional Image Generation with CLIP </a:t>
            </a:r>
            <a:r>
              <a:rPr lang="en-US" sz="3700" kern="100" dirty="0" err="1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Latents</a:t>
            </a: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”, 2022, arXiv:2204.06125  </a:t>
            </a:r>
            <a:endParaRPr lang="en-JP" sz="3700" kern="100" dirty="0">
              <a:effectLst/>
              <a:latin typeface="Times New Roman" panose="02020603050405020304" pitchFamily="18" charset="0"/>
              <a:ea typeface="MS PMincho" panose="02020600040205080304" pitchFamily="18" charset="-128"/>
            </a:endParaRPr>
          </a:p>
          <a:p>
            <a:pPr marL="0" indent="0" algn="just">
              <a:buNone/>
            </a:pP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C. </a:t>
            </a:r>
            <a:r>
              <a:rPr lang="en-US" sz="3700" kern="100" dirty="0" err="1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Saharia</a:t>
            </a: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, W. Chan, H. Chang, C. A. Lee, J. Ho, T. </a:t>
            </a:r>
            <a:r>
              <a:rPr lang="en-US" sz="3700" kern="100" dirty="0" err="1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Salimans</a:t>
            </a: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, D. J. Fleet, M. </a:t>
            </a:r>
            <a:r>
              <a:rPr lang="en-US" sz="3700" kern="100" dirty="0" err="1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Norouzi</a:t>
            </a: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, “Palette: Image-to-Image Diffusion Models”, 2021, arXiv:2111.05826</a:t>
            </a:r>
            <a:endParaRPr lang="en-JP" sz="3700" kern="100" dirty="0">
              <a:effectLst/>
              <a:latin typeface="Times New Roman" panose="02020603050405020304" pitchFamily="18" charset="0"/>
              <a:ea typeface="MS PMincho" panose="02020600040205080304" pitchFamily="18" charset="-128"/>
            </a:endParaRPr>
          </a:p>
          <a:p>
            <a:pPr marL="0" indent="0" algn="just">
              <a:buNone/>
            </a:pP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I. J. Goodfellow, J. P. Abadie, M. Mirza, B. Xu, D. W. Farley, S. </a:t>
            </a:r>
            <a:r>
              <a:rPr lang="en-US" sz="3700" kern="100" dirty="0" err="1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Ozair</a:t>
            </a: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, A. Courville, Y. </a:t>
            </a:r>
            <a:r>
              <a:rPr lang="en-US" sz="3700" kern="100" dirty="0" err="1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Bengio</a:t>
            </a: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, "Generative Adversarial Nets," NIPS, pp.1-9, 2014.</a:t>
            </a:r>
            <a:endParaRPr lang="en-JP" sz="3700" kern="100" dirty="0">
              <a:effectLst/>
              <a:latin typeface="Times New Roman" panose="02020603050405020304" pitchFamily="18" charset="0"/>
              <a:ea typeface="MS PMincho" panose="02020600040205080304" pitchFamily="18" charset="-128"/>
            </a:endParaRPr>
          </a:p>
          <a:p>
            <a:pPr marL="0" indent="0" algn="just">
              <a:buNone/>
            </a:pP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P. </a:t>
            </a:r>
            <a:r>
              <a:rPr lang="en-US" sz="3700" kern="100" dirty="0" err="1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Dhariwal</a:t>
            </a: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, A. Nichol, “Diffusion Models Beat GANs on Image Synthesis”, 2021, arXiv:2105.05233</a:t>
            </a:r>
            <a:endParaRPr lang="en-JP" sz="3700" kern="100" dirty="0">
              <a:effectLst/>
              <a:latin typeface="Times New Roman" panose="02020603050405020304" pitchFamily="18" charset="0"/>
              <a:ea typeface="MS PMincho" panose="02020600040205080304" pitchFamily="18" charset="-128"/>
            </a:endParaRPr>
          </a:p>
          <a:p>
            <a:pPr marL="0" indent="0" algn="just">
              <a:buNone/>
            </a:pP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M. </a:t>
            </a:r>
            <a:r>
              <a:rPr lang="en-US" sz="3700" kern="100" dirty="0" err="1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Heusel</a:t>
            </a: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, H. </a:t>
            </a:r>
            <a:r>
              <a:rPr lang="en-US" sz="3700" kern="100" dirty="0" err="1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Ramsauer</a:t>
            </a: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, T. </a:t>
            </a:r>
            <a:r>
              <a:rPr lang="en-US" sz="3700" kern="100" dirty="0" err="1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Unterthiner</a:t>
            </a: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, B. Nessler, “GANs Trained by a Two Time-Scale Update Rule Converge to a Local Nash Equilibrium”, 2017, arxiv:1706.08500</a:t>
            </a:r>
            <a:endParaRPr lang="en-JP" sz="3700" kern="100" dirty="0">
              <a:effectLst/>
              <a:latin typeface="Times New Roman" panose="02020603050405020304" pitchFamily="18" charset="0"/>
              <a:ea typeface="MS PMincho" panose="02020600040205080304" pitchFamily="18" charset="-128"/>
            </a:endParaRPr>
          </a:p>
          <a:p>
            <a:pPr marL="0" indent="0" algn="just">
              <a:buNone/>
            </a:pP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F. Palermo, J. Hays, A. </a:t>
            </a:r>
            <a:r>
              <a:rPr lang="en-US" sz="3700" kern="100" dirty="0" err="1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Efros</a:t>
            </a: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, “Dating Historical Color Images”, EECV, 2012.</a:t>
            </a:r>
            <a:endParaRPr lang="en-JP" sz="3700" kern="100" dirty="0">
              <a:effectLst/>
              <a:latin typeface="Times New Roman" panose="02020603050405020304" pitchFamily="18" charset="0"/>
              <a:ea typeface="MS PMincho" panose="02020600040205080304" pitchFamily="18" charset="-128"/>
            </a:endParaRPr>
          </a:p>
          <a:p>
            <a:pPr marL="0" indent="0" algn="just">
              <a:buNone/>
            </a:pPr>
            <a:r>
              <a:rPr lang="en-US" sz="3700" u="sng" kern="100" dirty="0">
                <a:solidFill>
                  <a:srgbClr val="0000FF"/>
                </a:solidFill>
                <a:effectLst/>
                <a:latin typeface="MS Mincho" panose="02020609040205080304" pitchFamily="49" charset="-128"/>
                <a:ea typeface="MS PMincho" panose="02020600040205080304" pitchFamily="18" charset="-128"/>
                <a:hlinkClick r:id="rId3"/>
              </a:rPr>
              <a:t>http://graphics.cs.cmu.edu/projects/historicalColor/HistoricalColor-ECCV2012.pdf</a:t>
            </a: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  </a:t>
            </a:r>
            <a:endParaRPr lang="en-JP" sz="3700" kern="100" dirty="0">
              <a:effectLst/>
              <a:latin typeface="Times New Roman" panose="02020603050405020304" pitchFamily="18" charset="0"/>
              <a:ea typeface="MS PMincho" panose="02020600040205080304" pitchFamily="18" charset="-128"/>
            </a:endParaRPr>
          </a:p>
          <a:p>
            <a:pPr marL="0" indent="0" algn="just">
              <a:buNone/>
            </a:pP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L. Jiang, </a:t>
            </a:r>
            <a:endParaRPr lang="en-JP" sz="3700" kern="100" dirty="0">
              <a:effectLst/>
              <a:latin typeface="Times New Roman" panose="02020603050405020304" pitchFamily="18" charset="0"/>
              <a:ea typeface="MS PMincho" panose="02020600040205080304" pitchFamily="18" charset="-128"/>
            </a:endParaRPr>
          </a:p>
          <a:p>
            <a:pPr marL="0" indent="0" algn="just">
              <a:buNone/>
            </a:pP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“Palette-Image-to-Image-Diffusion-Models”, 2022.</a:t>
            </a:r>
            <a:endParaRPr lang="en-JP" sz="3700" kern="100" dirty="0">
              <a:effectLst/>
              <a:latin typeface="Times New Roman" panose="02020603050405020304" pitchFamily="18" charset="0"/>
              <a:ea typeface="MS PMincho" panose="02020600040205080304" pitchFamily="18" charset="-128"/>
            </a:endParaRPr>
          </a:p>
          <a:p>
            <a:pPr marL="0" indent="0" algn="just">
              <a:buNone/>
            </a:pPr>
            <a:r>
              <a:rPr lang="en-US" sz="3700" u="sng" kern="100" dirty="0">
                <a:solidFill>
                  <a:srgbClr val="0000FF"/>
                </a:solidFill>
                <a:effectLst/>
                <a:latin typeface="MS Mincho" panose="02020609040205080304" pitchFamily="49" charset="-128"/>
                <a:ea typeface="MS PMincho" panose="02020600040205080304" pitchFamily="18" charset="-128"/>
                <a:hlinkClick r:id="rId4"/>
              </a:rPr>
              <a:t>https://github.com/Janspiry/Palette-Image-to-Image-Diffusion-Models</a:t>
            </a:r>
            <a:r>
              <a:rPr lang="en-US" sz="3700" kern="100" dirty="0">
                <a:effectLst/>
                <a:latin typeface="MS Mincho" panose="02020609040205080304" pitchFamily="49" charset="-128"/>
                <a:ea typeface="MS PMincho" panose="02020600040205080304" pitchFamily="18" charset="-128"/>
              </a:rPr>
              <a:t> </a:t>
            </a:r>
            <a:endParaRPr lang="en-JP" sz="3700" kern="100" dirty="0">
              <a:effectLst/>
              <a:latin typeface="Times New Roman" panose="02020603050405020304" pitchFamily="18" charset="0"/>
              <a:ea typeface="MS PMincho" panose="02020600040205080304" pitchFamily="18" charset="-128"/>
            </a:endParaRPr>
          </a:p>
          <a:p>
            <a:pPr marL="0" indent="0">
              <a:buNone/>
            </a:pP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38856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Palette</a:t>
            </a:r>
            <a:r>
              <a:rPr lang="ja-JP" altLang="en-US"/>
              <a:t>のトレーニング経過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(</a:t>
            </a:r>
            <a:r>
              <a:rPr kumimoji="1" lang="ja-JP" altLang="en-US"/>
              <a:t>参考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B43F591-6D1C-3E05-E345-EB228A964D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0811182"/>
              </p:ext>
            </p:extLst>
          </p:nvPr>
        </p:nvGraphicFramePr>
        <p:xfrm>
          <a:off x="6742387" y="3456043"/>
          <a:ext cx="4572000" cy="293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D1656E6-D7C6-A659-8468-8B69BB2DDC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2475632"/>
              </p:ext>
            </p:extLst>
          </p:nvPr>
        </p:nvGraphicFramePr>
        <p:xfrm>
          <a:off x="877613" y="3417943"/>
          <a:ext cx="4572000" cy="2971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E14C5834-1CA2-3C46-7AF4-8F9EB9C20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2013155"/>
            <a:ext cx="11099800" cy="4572000"/>
          </a:xfrm>
        </p:spPr>
        <p:txBody>
          <a:bodyPr/>
          <a:lstStyle/>
          <a:p>
            <a:r>
              <a:rPr kumimoji="1" lang="ja-JP" altLang="en-US"/>
              <a:t>エポック</a:t>
            </a:r>
            <a:r>
              <a:rPr kumimoji="1" lang="en-US" altLang="ja-JP" dirty="0"/>
              <a:t>19</a:t>
            </a:r>
            <a:r>
              <a:rPr kumimoji="1" lang="ja-JP" altLang="en-US"/>
              <a:t>をテストデータに適用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02621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269F-8470-80CC-4E75-0B5FB33B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FIDの数値感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3D288-5693-62B7-84DA-CDC456EB46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JP" dirty="0"/>
              <a:t>(参考)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2B66DA-EB50-21B5-71FA-C928CB2CA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4950" y="1794572"/>
            <a:ext cx="6642100" cy="449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868F57-0935-E8D1-5D2D-05CE6A91304D}"/>
              </a:ext>
            </a:extLst>
          </p:cNvPr>
          <p:cNvSpPr txBox="1"/>
          <p:nvPr/>
        </p:nvSpPr>
        <p:spPr>
          <a:xfrm>
            <a:off x="1196587" y="6325108"/>
            <a:ext cx="11181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 dirty="0"/>
              <a:t>GANs Trained by a Two Time-Scale Update Rule Converge to a Local Nash Equilibrium.</a:t>
            </a:r>
            <a:r>
              <a:rPr lang="ja-JP" altLang="en-US"/>
              <a:t>　</a:t>
            </a:r>
            <a:r>
              <a:rPr lang="ja-JP" altLang="en-JP"/>
              <a:t>より</a:t>
            </a:r>
            <a:r>
              <a:rPr lang="ja-JP" altLang="en-US"/>
              <a:t>引用</a:t>
            </a: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4061620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計算コストの改善案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CDB890-8D30-437B-8CC3-08166F8C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L*a*b</a:t>
            </a:r>
            <a:r>
              <a:rPr kumimoji="1" lang="ja-JP" altLang="en-US"/>
              <a:t>の適用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RBG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(</a:t>
            </a:r>
            <a:r>
              <a:rPr kumimoji="1" lang="ja-JP" altLang="en-US"/>
              <a:t>参考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775A8-4D88-0D0C-9309-92242F0BB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637" y="5277067"/>
            <a:ext cx="9308105" cy="1523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92441C-77AD-A85A-10E2-EC03DA3E0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637" y="2501647"/>
            <a:ext cx="9196726" cy="21067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FD2DB-EF73-9850-D8C2-BBDA6564C883}"/>
              </a:ext>
            </a:extLst>
          </p:cNvPr>
          <p:cNvSpPr txBox="1"/>
          <p:nvPr/>
        </p:nvSpPr>
        <p:spPr>
          <a:xfrm>
            <a:off x="4758265" y="4907735"/>
            <a:ext cx="559769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JP" dirty="0"/>
              <a:t>256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02C89-B0A1-84B3-4A05-955A69C466ED}"/>
              </a:ext>
            </a:extLst>
          </p:cNvPr>
          <p:cNvSpPr txBox="1"/>
          <p:nvPr/>
        </p:nvSpPr>
        <p:spPr>
          <a:xfrm>
            <a:off x="6958820" y="4884314"/>
            <a:ext cx="559769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JP" dirty="0"/>
              <a:t>256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60D4D-A0C5-5D7B-EBF3-3F15C6FB6743}"/>
              </a:ext>
            </a:extLst>
          </p:cNvPr>
          <p:cNvSpPr txBox="1"/>
          <p:nvPr/>
        </p:nvSpPr>
        <p:spPr>
          <a:xfrm>
            <a:off x="9308710" y="4907735"/>
            <a:ext cx="559769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JP" dirty="0"/>
              <a:t>256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35687-7945-54DB-C1A4-EC167D55CC6E}"/>
              </a:ext>
            </a:extLst>
          </p:cNvPr>
          <p:cNvSpPr txBox="1"/>
          <p:nvPr/>
        </p:nvSpPr>
        <p:spPr>
          <a:xfrm>
            <a:off x="6951194" y="2412269"/>
            <a:ext cx="559769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JP" dirty="0"/>
              <a:t>256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E72617-1F46-A768-5034-C9B05E953DC2}"/>
              </a:ext>
            </a:extLst>
          </p:cNvPr>
          <p:cNvSpPr txBox="1"/>
          <p:nvPr/>
        </p:nvSpPr>
        <p:spPr>
          <a:xfrm>
            <a:off x="9107447" y="2423536"/>
            <a:ext cx="559769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JP" dirty="0"/>
              <a:t>256</a:t>
            </a:r>
          </a:p>
        </p:txBody>
      </p:sp>
    </p:spTree>
    <p:extLst>
      <p:ext uri="{BB962C8B-B14F-4D97-AF65-F5344CB8AC3E}">
        <p14:creationId xmlns:p14="http://schemas.microsoft.com/office/powerpoint/2010/main" val="512972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画像変換技術の応用により</a:t>
            </a:r>
            <a:r>
              <a:rPr kumimoji="1" lang="en-US" altLang="ja-JP" dirty="0"/>
              <a:t>, </a:t>
            </a:r>
            <a:r>
              <a:rPr kumimoji="1" lang="ja-JP" altLang="en-US"/>
              <a:t>歴史分野に貢献できる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CDB890-8D30-437B-8CC3-08166F8C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歴史研究における写真資料の劣化</a:t>
            </a:r>
            <a:endParaRPr kumimoji="1" lang="en-US" altLang="ja-JP" dirty="0"/>
          </a:p>
          <a:p>
            <a:r>
              <a:rPr lang="ja-JP" altLang="en-US"/>
              <a:t>拡散モデルによる画像変換技術の発展</a:t>
            </a:r>
            <a:endParaRPr lang="en-US" altLang="ja-JP" dirty="0"/>
          </a:p>
          <a:p>
            <a:r>
              <a:rPr kumimoji="1" lang="en-US" altLang="ja-JP" dirty="0"/>
              <a:t>Stable diffusion, DALL-E2, etc.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ja-JP" altLang="en-US"/>
              <a:t>研究背景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3D3B4-D39F-51C7-9B3C-F15C37D06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13" y="4043746"/>
            <a:ext cx="2921001" cy="23792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39213F-E99A-C0D8-0D01-3134D72B6402}"/>
              </a:ext>
            </a:extLst>
          </p:cNvPr>
          <p:cNvSpPr txBox="1"/>
          <p:nvPr/>
        </p:nvSpPr>
        <p:spPr>
          <a:xfrm>
            <a:off x="2017115" y="6488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歴史写真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432A0AE-76AA-79CF-78F8-C727A9B27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957" y="4148180"/>
            <a:ext cx="6085243" cy="21703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8D9694-CA06-6A0A-4137-5BC9750F8571}"/>
              </a:ext>
            </a:extLst>
          </p:cNvPr>
          <p:cNvSpPr txBox="1"/>
          <p:nvPr/>
        </p:nvSpPr>
        <p:spPr>
          <a:xfrm>
            <a:off x="7474147" y="640048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拡散モデルによる画像の修復</a:t>
            </a:r>
          </a:p>
        </p:txBody>
      </p:sp>
    </p:spTree>
    <p:extLst>
      <p:ext uri="{BB962C8B-B14F-4D97-AF65-F5344CB8AC3E}">
        <p14:creationId xmlns:p14="http://schemas.microsoft.com/office/powerpoint/2010/main" val="3593734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E16C55-369C-4304-9852-55ED13AC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99" y="1015999"/>
            <a:ext cx="11357897" cy="938159"/>
          </a:xfrm>
        </p:spPr>
        <p:txBody>
          <a:bodyPr/>
          <a:lstStyle/>
          <a:p>
            <a:r>
              <a:rPr lang="ja-JP" altLang="en-US"/>
              <a:t>画像変換技術の発展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/>
              <a:t>先行研究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C0D132-2F4B-4006-8549-232F72C8420E}"/>
              </a:ext>
            </a:extLst>
          </p:cNvPr>
          <p:cNvSpPr/>
          <p:nvPr/>
        </p:nvSpPr>
        <p:spPr>
          <a:xfrm>
            <a:off x="471271" y="1994510"/>
            <a:ext cx="3649340" cy="235677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6B3703F-3442-4C13-A424-26EDC78FA83C}"/>
              </a:ext>
            </a:extLst>
          </p:cNvPr>
          <p:cNvSpPr/>
          <p:nvPr/>
        </p:nvSpPr>
        <p:spPr>
          <a:xfrm>
            <a:off x="4314710" y="1987780"/>
            <a:ext cx="3649340" cy="236350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938DBA-3C61-44F9-B40C-5EE6E7382AD8}"/>
              </a:ext>
            </a:extLst>
          </p:cNvPr>
          <p:cNvSpPr/>
          <p:nvPr/>
        </p:nvSpPr>
        <p:spPr>
          <a:xfrm>
            <a:off x="8131938" y="1994510"/>
            <a:ext cx="3649340" cy="236350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841067-3C56-4306-BDEF-96AAF2CDC245}"/>
              </a:ext>
            </a:extLst>
          </p:cNvPr>
          <p:cNvSpPr txBox="1"/>
          <p:nvPr/>
        </p:nvSpPr>
        <p:spPr>
          <a:xfrm>
            <a:off x="531259" y="200659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先行研究①</a:t>
            </a:r>
            <a:endParaRPr kumimoji="1" lang="ja-JP" altLang="en-US" b="1" dirty="0">
              <a:solidFill>
                <a:schemeClr val="tx2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301C33-873B-474E-BF88-9FB516462188}"/>
              </a:ext>
            </a:extLst>
          </p:cNvPr>
          <p:cNvSpPr txBox="1"/>
          <p:nvPr/>
        </p:nvSpPr>
        <p:spPr>
          <a:xfrm>
            <a:off x="4358102" y="200370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先行研究②</a:t>
            </a:r>
            <a:endParaRPr kumimoji="1" lang="ja-JP" altLang="en-US" b="1" dirty="0">
              <a:solidFill>
                <a:schemeClr val="tx2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7ED84C-8E42-4B3F-9C8D-98BF1B9561CF}"/>
              </a:ext>
            </a:extLst>
          </p:cNvPr>
          <p:cNvSpPr txBox="1"/>
          <p:nvPr/>
        </p:nvSpPr>
        <p:spPr>
          <a:xfrm>
            <a:off x="479700" y="2280372"/>
            <a:ext cx="348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Palette: Image-to-Image </a:t>
            </a:r>
          </a:p>
          <a:p>
            <a:r>
              <a:rPr kumimoji="1" lang="en-US" altLang="ja-JP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Diffusion Models (2021)</a:t>
            </a:r>
            <a:endParaRPr kumimoji="1" lang="ja-JP" altLang="en-US" b="1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21D5999-FC9D-4598-9163-72444CBA8BFD}"/>
              </a:ext>
            </a:extLst>
          </p:cNvPr>
          <p:cNvSpPr txBox="1"/>
          <p:nvPr/>
        </p:nvSpPr>
        <p:spPr>
          <a:xfrm>
            <a:off x="4326500" y="2311481"/>
            <a:ext cx="3762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Generative Adversarial Nets</a:t>
            </a:r>
          </a:p>
          <a:p>
            <a:r>
              <a:rPr lang="en-US" altLang="ja-JP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			(2014)</a:t>
            </a:r>
            <a:endParaRPr kumimoji="1" lang="ja-JP" altLang="en-US" b="1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150C880-B64C-462F-9C59-C613006463BF}"/>
              </a:ext>
            </a:extLst>
          </p:cNvPr>
          <p:cNvSpPr txBox="1"/>
          <p:nvPr/>
        </p:nvSpPr>
        <p:spPr>
          <a:xfrm>
            <a:off x="8202685" y="200370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先行研究③</a:t>
            </a:r>
            <a:endParaRPr kumimoji="1" lang="ja-JP" altLang="en-US" b="1" dirty="0">
              <a:solidFill>
                <a:schemeClr val="tx2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5A50A97-71BB-427E-9EEF-4F8464471794}"/>
              </a:ext>
            </a:extLst>
          </p:cNvPr>
          <p:cNvSpPr txBox="1"/>
          <p:nvPr/>
        </p:nvSpPr>
        <p:spPr>
          <a:xfrm>
            <a:off x="8148196" y="2280372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Diffusion models beat GAN on </a:t>
            </a:r>
          </a:p>
          <a:p>
            <a:r>
              <a:rPr kumimoji="1" lang="en-US" altLang="ja-JP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Image Synthesis </a:t>
            </a:r>
            <a:r>
              <a:rPr lang="en-US" altLang="ja-JP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kumimoji="1" lang="en-US" altLang="ja-JP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2021)</a:t>
            </a:r>
          </a:p>
        </p:txBody>
      </p:sp>
      <p:pic>
        <p:nvPicPr>
          <p:cNvPr id="3" name="Picture 2" descr="diffusion">
            <a:extLst>
              <a:ext uri="{FF2B5EF4-FFF2-40B4-BE49-F238E27FC236}">
                <a16:creationId xmlns:a16="http://schemas.microsoft.com/office/drawing/2014/main" id="{BCED6B84-10A8-28E8-EB23-BC8D20170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29"/>
          <a:stretch>
            <a:fillRect/>
          </a:stretch>
        </p:blipFill>
        <p:spPr bwMode="auto">
          <a:xfrm>
            <a:off x="1503613" y="5052515"/>
            <a:ext cx="8869321" cy="13882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0DF7C0-48EA-9AD7-568D-66B2DD2E3619}"/>
              </a:ext>
            </a:extLst>
          </p:cNvPr>
          <p:cNvSpPr txBox="1"/>
          <p:nvPr/>
        </p:nvSpPr>
        <p:spPr>
          <a:xfrm>
            <a:off x="4246144" y="6468584"/>
            <a:ext cx="338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拡散モデルの基礎アルゴリズム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DD9050-65AC-C99F-5558-08975628B759}"/>
              </a:ext>
            </a:extLst>
          </p:cNvPr>
          <p:cNvSpPr txBox="1"/>
          <p:nvPr/>
        </p:nvSpPr>
        <p:spPr>
          <a:xfrm>
            <a:off x="531259" y="317626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拡散モデルによる画像変換モデル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2126D2-FF43-4133-3CF0-E192B071E7BC}"/>
              </a:ext>
            </a:extLst>
          </p:cNvPr>
          <p:cNvSpPr txBox="1"/>
          <p:nvPr/>
        </p:nvSpPr>
        <p:spPr>
          <a:xfrm>
            <a:off x="4404209" y="3176261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通称 GAN</a:t>
            </a:r>
          </a:p>
          <a:p>
            <a:r>
              <a:rPr lang="en-JP" dirty="0"/>
              <a:t>従来の画像処理モデルとして</a:t>
            </a:r>
          </a:p>
          <a:p>
            <a:r>
              <a:rPr lang="en-JP" dirty="0"/>
              <a:t>幅広く活用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E315B9-F6BD-33CA-E1E9-74480CFFD860}"/>
              </a:ext>
            </a:extLst>
          </p:cNvPr>
          <p:cNvSpPr txBox="1"/>
          <p:nvPr/>
        </p:nvSpPr>
        <p:spPr>
          <a:xfrm>
            <a:off x="8202685" y="3222427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画像生成において、</a:t>
            </a:r>
          </a:p>
          <a:p>
            <a:r>
              <a:rPr lang="en-JP" dirty="0"/>
              <a:t>拡散モデルの有効性が示された</a:t>
            </a:r>
          </a:p>
        </p:txBody>
      </p:sp>
      <p:sp>
        <p:nvSpPr>
          <p:cNvPr id="18" name="テキスト ボックス 7">
            <a:extLst>
              <a:ext uri="{FF2B5EF4-FFF2-40B4-BE49-F238E27FC236}">
                <a16:creationId xmlns:a16="http://schemas.microsoft.com/office/drawing/2014/main" id="{5197DDDD-3346-4809-B754-B286ECB6DBF2}"/>
              </a:ext>
            </a:extLst>
          </p:cNvPr>
          <p:cNvSpPr txBox="1"/>
          <p:nvPr/>
        </p:nvSpPr>
        <p:spPr>
          <a:xfrm>
            <a:off x="3221872" y="649936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先行研究①</a:t>
            </a:r>
            <a:endParaRPr kumimoji="1" lang="ja-JP" altLang="en-US" b="1" dirty="0">
              <a:solidFill>
                <a:schemeClr val="tx2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2" name="Picture 2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118E29-51D4-BD57-24A7-07D8E6A31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9" t="48799" r="47748" b="45753"/>
          <a:stretch/>
        </p:blipFill>
        <p:spPr>
          <a:xfrm>
            <a:off x="3013801" y="4473882"/>
            <a:ext cx="4971280" cy="52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94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拡散モデルの歴史写真への適用可能性を検討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CDB890-8D30-437B-8CC3-08166F8C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Palette</a:t>
            </a:r>
            <a:r>
              <a:rPr lang="ja-JP" altLang="en-US"/>
              <a:t>と</a:t>
            </a:r>
            <a:r>
              <a:rPr lang="en-US" altLang="ja-JP" dirty="0"/>
              <a:t>pix2pix (GAN</a:t>
            </a:r>
            <a:r>
              <a:rPr lang="ja-JP" altLang="en-US"/>
              <a:t>ベースの画像変換モデル）によるトレーニング・テスト</a:t>
            </a:r>
            <a:endParaRPr lang="en-US" altLang="ja-JP" dirty="0"/>
          </a:p>
          <a:p>
            <a:r>
              <a:rPr lang="ja-JP" altLang="en-US"/>
              <a:t>カラー化結果の客観・主観評価</a:t>
            </a:r>
            <a:endParaRPr lang="en-US" altLang="ja-JP" dirty="0"/>
          </a:p>
          <a:p>
            <a:pPr lvl="1"/>
            <a:r>
              <a:rPr kumimoji="1" lang="en-US" altLang="ja-JP" dirty="0"/>
              <a:t>Fréchet Inception Distance (FID), Inception Score (IS), </a:t>
            </a:r>
            <a:r>
              <a:rPr kumimoji="1" lang="ja-JP" altLang="en-US"/>
              <a:t>調査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ja-JP" altLang="en-US"/>
              <a:t>研究</a:t>
            </a:r>
            <a:r>
              <a:rPr lang="ja-JP" altLang="en-US"/>
              <a:t>内容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9475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/>
              <a:t>実験条件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C0D132-2F4B-4006-8549-232F72C8420E}"/>
              </a:ext>
            </a:extLst>
          </p:cNvPr>
          <p:cNvSpPr/>
          <p:nvPr/>
        </p:nvSpPr>
        <p:spPr>
          <a:xfrm>
            <a:off x="471271" y="1075667"/>
            <a:ext cx="10891822" cy="554103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841067-3C56-4306-BDEF-96AAF2CDC245}"/>
              </a:ext>
            </a:extLst>
          </p:cNvPr>
          <p:cNvSpPr txBox="1"/>
          <p:nvPr/>
        </p:nvSpPr>
        <p:spPr>
          <a:xfrm>
            <a:off x="531259" y="124985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実験条件</a:t>
            </a:r>
            <a:r>
              <a:rPr kumimoji="1" lang="ja-JP" altLang="en-US" b="1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①</a:t>
            </a:r>
            <a:endParaRPr kumimoji="1" lang="ja-JP" altLang="en-US" b="1" dirty="0">
              <a:solidFill>
                <a:schemeClr val="tx2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7ED84C-8E42-4B3F-9C8D-98BF1B9561CF}"/>
              </a:ext>
            </a:extLst>
          </p:cNvPr>
          <p:cNvSpPr txBox="1"/>
          <p:nvPr/>
        </p:nvSpPr>
        <p:spPr>
          <a:xfrm>
            <a:off x="479700" y="152362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Palette</a:t>
            </a:r>
            <a:endParaRPr kumimoji="1" lang="ja-JP" altLang="en-US" sz="2800" b="1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3">
                <a:extLst>
                  <a:ext uri="{FF2B5EF4-FFF2-40B4-BE49-F238E27FC236}">
                    <a16:creationId xmlns:a16="http://schemas.microsoft.com/office/drawing/2014/main" id="{747F938F-09D6-5083-4AC8-AE6B4D853BB4}"/>
                  </a:ext>
                </a:extLst>
              </p:cNvPr>
              <p:cNvSpPr txBox="1"/>
              <p:nvPr/>
            </p:nvSpPr>
            <p:spPr>
              <a:xfrm>
                <a:off x="619722" y="2046848"/>
                <a:ext cx="4627044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JP" dirty="0"/>
                  <a:t>データセット：	</a:t>
                </a:r>
              </a:p>
              <a:p>
                <a:r>
                  <a:rPr lang="en-JP" dirty="0"/>
                  <a:t>Historical Image Database </a:t>
                </a:r>
              </a:p>
              <a:p>
                <a:r>
                  <a:rPr lang="en-JP" dirty="0"/>
                  <a:t>(1930年~1970年の写真, 1325枚)</a:t>
                </a:r>
              </a:p>
              <a:p>
                <a:r>
                  <a:rPr lang="en-JP" b="1" dirty="0"/>
                  <a:t>&lt;パラメータ&gt;</a:t>
                </a:r>
                <a:endParaRPr lang="en-JP" dirty="0"/>
              </a:p>
              <a:p>
                <a:r>
                  <a:rPr lang="en-JP" dirty="0"/>
                  <a:t>ノイズスケジュール :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0.01</m:t>
                    </m:r>
                  </m:oMath>
                </a14:m>
                <a:r>
                  <a:rPr lang="en-US" b="0" dirty="0"/>
                  <a:t>)</a:t>
                </a:r>
                <a:endParaRPr lang="en-JP" dirty="0"/>
              </a:p>
              <a:p>
                <a:r>
                  <a:rPr lang="en-JP" dirty="0"/>
                  <a:t>学習率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JP" dirty="0"/>
                  <a:t> 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JP" dirty="0"/>
                  <a:t>)</a:t>
                </a:r>
              </a:p>
              <a:p>
                <a:r>
                  <a:rPr lang="en-JP" dirty="0"/>
                  <a:t>エポック数 : 1200</a:t>
                </a:r>
              </a:p>
              <a:p>
                <a:r>
                  <a:rPr lang="en-JP" dirty="0"/>
                  <a:t>バッチサイズ : 4</a:t>
                </a:r>
              </a:p>
              <a:p>
                <a:endParaRPr lang="en-JP" dirty="0"/>
              </a:p>
              <a:p>
                <a:r>
                  <a:rPr lang="en-JP" dirty="0"/>
                  <a:t>→</a:t>
                </a:r>
                <a:r>
                  <a:rPr lang="en-JP" b="1" dirty="0"/>
                  <a:t>使用データの1%のみしかカラー化</a:t>
                </a:r>
              </a:p>
              <a:p>
                <a:r>
                  <a:rPr lang="en-JP" b="1" dirty="0"/>
                  <a:t>できなかった</a:t>
                </a:r>
              </a:p>
              <a:p>
                <a:endParaRPr lang="en-JP" dirty="0"/>
              </a:p>
              <a:p>
                <a:endParaRPr lang="en-JP" dirty="0"/>
              </a:p>
              <a:p>
                <a:endParaRPr lang="en-JP" dirty="0"/>
              </a:p>
            </p:txBody>
          </p:sp>
        </mc:Choice>
        <mc:Fallback xmlns="">
          <p:sp>
            <p:nvSpPr>
              <p:cNvPr id="20" name="TextBox 3">
                <a:extLst>
                  <a:ext uri="{FF2B5EF4-FFF2-40B4-BE49-F238E27FC236}">
                    <a16:creationId xmlns:a16="http://schemas.microsoft.com/office/drawing/2014/main" id="{747F938F-09D6-5083-4AC8-AE6B4D853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22" y="2046848"/>
                <a:ext cx="4627044" cy="3970318"/>
              </a:xfrm>
              <a:prstGeom prst="rect">
                <a:avLst/>
              </a:prstGeom>
              <a:blipFill>
                <a:blip r:embed="rId4"/>
                <a:stretch>
                  <a:fillRect l="-1093" t="-958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 descr="A group of ships in the water&#10;&#10;Description automatically generated with medium confidence">
            <a:extLst>
              <a:ext uri="{FF2B5EF4-FFF2-40B4-BE49-F238E27FC236}">
                <a16:creationId xmlns:a16="http://schemas.microsoft.com/office/drawing/2014/main" id="{C0A3D490-1762-F170-D107-205E30BAE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217" y="5086238"/>
            <a:ext cx="1424672" cy="1424672"/>
          </a:xfrm>
          <a:prstGeom prst="rect">
            <a:avLst/>
          </a:prstGeom>
        </p:spPr>
      </p:pic>
      <p:pic>
        <p:nvPicPr>
          <p:cNvPr id="26" name="Picture 25" descr="A group of ships in a harbor&#10;&#10;Description automatically generated with low confidence">
            <a:extLst>
              <a:ext uri="{FF2B5EF4-FFF2-40B4-BE49-F238E27FC236}">
                <a16:creationId xmlns:a16="http://schemas.microsoft.com/office/drawing/2014/main" id="{6F508998-D3C2-909B-8D4B-B5BD2858C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549" y="5087374"/>
            <a:ext cx="1422400" cy="14224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AFFD256A-AE60-1FFB-0B75-10D56656A489}"/>
              </a:ext>
            </a:extLst>
          </p:cNvPr>
          <p:cNvSpPr/>
          <p:nvPr/>
        </p:nvSpPr>
        <p:spPr>
          <a:xfrm>
            <a:off x="6863281" y="5612696"/>
            <a:ext cx="630438" cy="54351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82F9A9-6F0C-6190-2128-DFB939F27B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6624"/>
          <a:stretch/>
        </p:blipFill>
        <p:spPr>
          <a:xfrm>
            <a:off x="6297369" y="1249854"/>
            <a:ext cx="4311560" cy="30621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214B24-94AC-9796-04FC-4077683E292B}"/>
              </a:ext>
            </a:extLst>
          </p:cNvPr>
          <p:cNvSpPr txBox="1"/>
          <p:nvPr/>
        </p:nvSpPr>
        <p:spPr>
          <a:xfrm>
            <a:off x="6819889" y="4388314"/>
            <a:ext cx="365462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JP" sz="1400" dirty="0"/>
              <a:t>Historical Color Image Database 画像例</a:t>
            </a:r>
          </a:p>
        </p:txBody>
      </p:sp>
    </p:spTree>
    <p:extLst>
      <p:ext uri="{BB962C8B-B14F-4D97-AF65-F5344CB8AC3E}">
        <p14:creationId xmlns:p14="http://schemas.microsoft.com/office/powerpoint/2010/main" val="899202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/>
              <a:t>実験条件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6B3703F-3442-4C13-A424-26EDC78FA83C}"/>
              </a:ext>
            </a:extLst>
          </p:cNvPr>
          <p:cNvSpPr/>
          <p:nvPr/>
        </p:nvSpPr>
        <p:spPr>
          <a:xfrm>
            <a:off x="210573" y="1094358"/>
            <a:ext cx="11286333" cy="554103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301C33-873B-474E-BF88-9FB516462188}"/>
              </a:ext>
            </a:extLst>
          </p:cNvPr>
          <p:cNvSpPr txBox="1"/>
          <p:nvPr/>
        </p:nvSpPr>
        <p:spPr>
          <a:xfrm>
            <a:off x="253966" y="123564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実験条件</a:t>
            </a:r>
            <a:r>
              <a:rPr kumimoji="1" lang="ja-JP" altLang="en-US" b="1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②</a:t>
            </a:r>
            <a:endParaRPr kumimoji="1" lang="ja-JP" altLang="en-US" b="1" dirty="0">
              <a:solidFill>
                <a:schemeClr val="tx2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21D5999-FC9D-4598-9163-72444CBA8BFD}"/>
              </a:ext>
            </a:extLst>
          </p:cNvPr>
          <p:cNvSpPr txBox="1"/>
          <p:nvPr/>
        </p:nvSpPr>
        <p:spPr>
          <a:xfrm>
            <a:off x="228974" y="1512309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Palette</a:t>
            </a:r>
            <a:endParaRPr kumimoji="1" lang="ja-JP" altLang="en-US" sz="2800" b="1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9">
                <a:extLst>
                  <a:ext uri="{FF2B5EF4-FFF2-40B4-BE49-F238E27FC236}">
                    <a16:creationId xmlns:a16="http://schemas.microsoft.com/office/drawing/2014/main" id="{6479F2D1-2595-0050-547A-4977FBA6FE7E}"/>
                  </a:ext>
                </a:extLst>
              </p:cNvPr>
              <p:cNvSpPr txBox="1"/>
              <p:nvPr/>
            </p:nvSpPr>
            <p:spPr>
              <a:xfrm>
                <a:off x="253966" y="4903235"/>
                <a:ext cx="4615366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JP" dirty="0">
                    <a:latin typeface="Yu Gothic Medium" panose="020B0400000000000000" pitchFamily="34" charset="-128"/>
                    <a:ea typeface="Yu Gothic Medium" panose="020B0400000000000000" pitchFamily="34" charset="-128"/>
                  </a:rPr>
                  <a:t>データセット：Historical Image Database</a:t>
                </a:r>
                <a:endParaRPr lang="en-JP" b="1" dirty="0">
                  <a:latin typeface="Yu Gothic Medium" panose="020B0400000000000000" pitchFamily="34" charset="-128"/>
                  <a:ea typeface="Yu Gothic Medium" panose="020B0400000000000000" pitchFamily="34" charset="-128"/>
                </a:endParaRPr>
              </a:p>
              <a:p>
                <a:r>
                  <a:rPr lang="en-JP" b="1" dirty="0">
                    <a:latin typeface="Yu Gothic Medium" panose="020B0400000000000000" pitchFamily="34" charset="-128"/>
                    <a:ea typeface="Yu Gothic Medium" panose="020B0400000000000000" pitchFamily="34" charset="-128"/>
                  </a:rPr>
                  <a:t>&lt;パラメータ&gt;</a:t>
                </a:r>
              </a:p>
              <a:p>
                <a:r>
                  <a:rPr lang="en-JP" dirty="0">
                    <a:latin typeface="Yu Gothic Medium" panose="020B0400000000000000" pitchFamily="34" charset="-128"/>
                    <a:ea typeface="Yu Gothic Medium" panose="020B0400000000000000" pitchFamily="34" charset="-128"/>
                  </a:rPr>
                  <a:t>学習率 : 0.0002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Yu Gothic Medium" panose="020B0400000000000000" pitchFamily="34" charset="-128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Yu Gothic Medium" panose="020B0400000000000000" pitchFamily="34" charset="-128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Yu Gothic Medium" panose="020B0400000000000000" pitchFamily="34" charset="-128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 err="1">
                    <a:latin typeface="Yu Gothic Medium" panose="020B0400000000000000" pitchFamily="34" charset="-128"/>
                    <a:ea typeface="Yu Gothic Medium" panose="020B0400000000000000" pitchFamily="34" charset="-128"/>
                  </a:rPr>
                  <a:t>損失</a:t>
                </a:r>
                <a:r>
                  <a:rPr lang="en-US" dirty="0">
                    <a:latin typeface="Yu Gothic Medium" panose="020B0400000000000000" pitchFamily="34" charset="-128"/>
                    <a:ea typeface="Yu Gothic Medium" panose="020B0400000000000000" pitchFamily="34" charset="-128"/>
                  </a:rPr>
                  <a:t>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Yu Gothic Medium" panose="020B0400000000000000" pitchFamily="34" charset="-128"/>
                      </a:rPr>
                      <m:t>𝑙𝑎𝑚𝑏𝑑𝑎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Yu Gothic Medium" panose="020B0400000000000000" pitchFamily="34" charset="-128"/>
                      </a:rPr>
                      <m:t>=100</m:t>
                    </m:r>
                  </m:oMath>
                </a14:m>
                <a:endParaRPr lang="en-US" b="0" dirty="0">
                  <a:latin typeface="Yu Gothic Medium" panose="020B0400000000000000" pitchFamily="34" charset="-128"/>
                  <a:ea typeface="Yu Gothic Medium" panose="020B0400000000000000" pitchFamily="34" charset="-128"/>
                </a:endParaRPr>
              </a:p>
              <a:p>
                <a:r>
                  <a:rPr lang="en-US" b="0" dirty="0" err="1">
                    <a:latin typeface="Yu Gothic Medium" panose="020B0400000000000000" pitchFamily="34" charset="-128"/>
                    <a:ea typeface="Yu Gothic Medium" panose="020B0400000000000000" pitchFamily="34" charset="-128"/>
                  </a:rPr>
                  <a:t>重み</a:t>
                </a:r>
                <a:r>
                  <a:rPr lang="en-US" b="0" dirty="0">
                    <a:latin typeface="Yu Gothic Medium" panose="020B0400000000000000" pitchFamily="34" charset="-128"/>
                    <a:ea typeface="Yu Gothic Medium" panose="020B0400000000000000" pitchFamily="34" charset="-128"/>
                  </a:rPr>
                  <a:t>(</a:t>
                </a:r>
                <a:r>
                  <a:rPr lang="en-US" b="0" dirty="0" err="1">
                    <a:latin typeface="Yu Gothic Medium" panose="020B0400000000000000" pitchFamily="34" charset="-128"/>
                    <a:ea typeface="Yu Gothic Medium" panose="020B0400000000000000" pitchFamily="34" charset="-128"/>
                  </a:rPr>
                  <a:t>初期値</a:t>
                </a:r>
                <a:r>
                  <a:rPr lang="en-US" b="0" dirty="0">
                    <a:latin typeface="Yu Gothic Medium" panose="020B0400000000000000" pitchFamily="34" charset="-128"/>
                    <a:ea typeface="Yu Gothic Medium" panose="020B0400000000000000" pitchFamily="34" charset="-128"/>
                  </a:rPr>
                  <a:t>) : (0, 0.02)</a:t>
                </a:r>
              </a:p>
              <a:p>
                <a:r>
                  <a:rPr lang="en-JP" dirty="0">
                    <a:latin typeface="Yu Gothic Medium" panose="020B0400000000000000" pitchFamily="34" charset="-128"/>
                    <a:ea typeface="Yu Gothic Medium" panose="020B0400000000000000" pitchFamily="34" charset="-128"/>
                  </a:rPr>
                  <a:t>エポック数 : 200 (5.5時間)</a:t>
                </a:r>
              </a:p>
              <a:p>
                <a:endParaRPr lang="en-JP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endParaRPr lang="en-JP" dirty="0"/>
              </a:p>
              <a:p>
                <a:endParaRPr lang="en-JP" dirty="0"/>
              </a:p>
            </p:txBody>
          </p:sp>
        </mc:Choice>
        <mc:Fallback xmlns="">
          <p:sp>
            <p:nvSpPr>
              <p:cNvPr id="15" name="TextBox 9">
                <a:extLst>
                  <a:ext uri="{FF2B5EF4-FFF2-40B4-BE49-F238E27FC236}">
                    <a16:creationId xmlns:a16="http://schemas.microsoft.com/office/drawing/2014/main" id="{6479F2D1-2595-0050-547A-4977FBA6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66" y="4903235"/>
                <a:ext cx="4615366" cy="2585323"/>
              </a:xfrm>
              <a:prstGeom prst="rect">
                <a:avLst/>
              </a:prstGeom>
              <a:blipFill>
                <a:blip r:embed="rId3"/>
                <a:stretch>
                  <a:fillRect l="-1374" t="-488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9">
            <a:extLst>
              <a:ext uri="{FF2B5EF4-FFF2-40B4-BE49-F238E27FC236}">
                <a16:creationId xmlns:a16="http://schemas.microsoft.com/office/drawing/2014/main" id="{E3D0694D-5280-809E-8969-09193A04E56F}"/>
              </a:ext>
            </a:extLst>
          </p:cNvPr>
          <p:cNvSpPr txBox="1"/>
          <p:nvPr/>
        </p:nvSpPr>
        <p:spPr>
          <a:xfrm>
            <a:off x="228974" y="4378546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pix2pix</a:t>
            </a:r>
            <a:endParaRPr kumimoji="1" lang="ja-JP" altLang="en-US" sz="2800" b="1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B9F6BF-999C-B0FF-FF61-AFF125D05BCE}"/>
              </a:ext>
            </a:extLst>
          </p:cNvPr>
          <p:cNvSpPr txBox="1"/>
          <p:nvPr/>
        </p:nvSpPr>
        <p:spPr>
          <a:xfrm>
            <a:off x="2494329" y="4116936"/>
            <a:ext cx="508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 dirty="0"/>
              <a:t>vs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3">
                <a:extLst>
                  <a:ext uri="{FF2B5EF4-FFF2-40B4-BE49-F238E27FC236}">
                    <a16:creationId xmlns:a16="http://schemas.microsoft.com/office/drawing/2014/main" id="{703E7131-1A82-227F-7437-D28F3AEA4810}"/>
                  </a:ext>
                </a:extLst>
              </p:cNvPr>
              <p:cNvSpPr txBox="1"/>
              <p:nvPr/>
            </p:nvSpPr>
            <p:spPr>
              <a:xfrm>
                <a:off x="253966" y="2020142"/>
                <a:ext cx="5064636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JP" dirty="0"/>
                  <a:t>データセット： Places2 (170万枚)</a:t>
                </a:r>
              </a:p>
              <a:p>
                <a:r>
                  <a:rPr lang="en-JP" dirty="0"/>
                  <a:t>→Historical Image Databaseによるテスト</a:t>
                </a:r>
              </a:p>
              <a:p>
                <a:r>
                  <a:rPr lang="en-JP" b="1" dirty="0"/>
                  <a:t>&lt;パラメータ&gt;</a:t>
                </a:r>
                <a:endParaRPr lang="en-JP" dirty="0"/>
              </a:p>
              <a:p>
                <a:r>
                  <a:rPr lang="en-JP" dirty="0"/>
                  <a:t>ノイズスケジュール :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0.01</m:t>
                    </m:r>
                  </m:oMath>
                </a14:m>
                <a:r>
                  <a:rPr lang="en-US" b="0" dirty="0"/>
                  <a:t>)</a:t>
                </a:r>
                <a:endParaRPr lang="en-JP" dirty="0"/>
              </a:p>
              <a:p>
                <a:r>
                  <a:rPr lang="en-JP" dirty="0"/>
                  <a:t>学習率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JP" dirty="0"/>
              </a:p>
              <a:p>
                <a:r>
                  <a:rPr lang="en-JP" dirty="0"/>
                  <a:t>バッチサイズ : 3</a:t>
                </a:r>
              </a:p>
              <a:p>
                <a:r>
                  <a:rPr lang="en-JP" dirty="0"/>
                  <a:t>エポック数 : 19 (33時間 / エポック, </a:t>
                </a:r>
              </a:p>
              <a:p>
                <a:r>
                  <a:rPr lang="en-JP" dirty="0"/>
                  <a:t>26 GPU 日, </a:t>
                </a:r>
                <a:r>
                  <a:rPr lang="en-US" dirty="0"/>
                  <a:t>NVIDIA RTX A6000</a:t>
                </a:r>
                <a:r>
                  <a:rPr lang="en-JP" dirty="0"/>
                  <a:t>)</a:t>
                </a:r>
              </a:p>
              <a:p>
                <a:endParaRPr lang="en-JP" dirty="0"/>
              </a:p>
              <a:p>
                <a:endParaRPr lang="en-JP" dirty="0"/>
              </a:p>
              <a:p>
                <a:endParaRPr lang="en-JP" dirty="0"/>
              </a:p>
            </p:txBody>
          </p:sp>
        </mc:Choice>
        <mc:Fallback xmlns="">
          <p:sp>
            <p:nvSpPr>
              <p:cNvPr id="2" name="TextBox 3">
                <a:extLst>
                  <a:ext uri="{FF2B5EF4-FFF2-40B4-BE49-F238E27FC236}">
                    <a16:creationId xmlns:a16="http://schemas.microsoft.com/office/drawing/2014/main" id="{703E7131-1A82-227F-7437-D28F3AEA4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66" y="2020142"/>
                <a:ext cx="5064636" cy="3139321"/>
              </a:xfrm>
              <a:prstGeom prst="rect">
                <a:avLst/>
              </a:prstGeom>
              <a:blipFill>
                <a:blip r:embed="rId4"/>
                <a:stretch>
                  <a:fillRect l="-1253" t="-80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ED1ECE0-43E6-3AAC-BDFE-3F3F301906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7143194"/>
              </p:ext>
            </p:extLst>
          </p:nvPr>
        </p:nvGraphicFramePr>
        <p:xfrm>
          <a:off x="6340943" y="1512309"/>
          <a:ext cx="4572000" cy="293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BFC77C-13BC-3CDC-8FBC-4FCCF1311D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0" t="68637" r="45194" b="18727"/>
          <a:stretch/>
        </p:blipFill>
        <p:spPr>
          <a:xfrm>
            <a:off x="6424196" y="4640156"/>
            <a:ext cx="4488747" cy="7316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FAF1FB-C1C5-8569-BDED-E6B61B653BED}"/>
              </a:ext>
            </a:extLst>
          </p:cNvPr>
          <p:cNvSpPr txBox="1"/>
          <p:nvPr/>
        </p:nvSpPr>
        <p:spPr>
          <a:xfrm>
            <a:off x="7149615" y="539431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ノイズを取り除く過程の式</a:t>
            </a:r>
          </a:p>
        </p:txBody>
      </p:sp>
    </p:spTree>
    <p:extLst>
      <p:ext uri="{BB962C8B-B14F-4D97-AF65-F5344CB8AC3E}">
        <p14:creationId xmlns:p14="http://schemas.microsoft.com/office/powerpoint/2010/main" val="597872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E16C55-369C-4304-9852-55ED13AC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99" y="1015999"/>
            <a:ext cx="11357897" cy="938159"/>
          </a:xfrm>
        </p:spPr>
        <p:txBody>
          <a:bodyPr/>
          <a:lstStyle/>
          <a:p>
            <a:r>
              <a:rPr lang="en-US" altLang="ja-JP" dirty="0"/>
              <a:t>Palette</a:t>
            </a:r>
            <a:r>
              <a:rPr lang="ja-JP" altLang="en-US"/>
              <a:t>　カラー化結果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/>
              <a:t>結果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C0D132-2F4B-4006-8549-232F72C8420E}"/>
              </a:ext>
            </a:extLst>
          </p:cNvPr>
          <p:cNvSpPr/>
          <p:nvPr/>
        </p:nvSpPr>
        <p:spPr>
          <a:xfrm>
            <a:off x="640876" y="1994510"/>
            <a:ext cx="11025098" cy="21940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7ED84C-8E42-4B3F-9C8D-98BF1B9561CF}"/>
              </a:ext>
            </a:extLst>
          </p:cNvPr>
          <p:cNvSpPr txBox="1"/>
          <p:nvPr/>
        </p:nvSpPr>
        <p:spPr>
          <a:xfrm>
            <a:off x="649306" y="19693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オリジナル画像</a:t>
            </a:r>
            <a:endParaRPr kumimoji="1" lang="ja-JP" altLang="en-US" sz="2400" b="1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232DDF0-95D5-460E-AA94-DC8D8DD0F064}"/>
              </a:ext>
            </a:extLst>
          </p:cNvPr>
          <p:cNvSpPr/>
          <p:nvPr/>
        </p:nvSpPr>
        <p:spPr>
          <a:xfrm>
            <a:off x="640876" y="4391123"/>
            <a:ext cx="11025098" cy="21940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43829EA-747F-4BA0-8F66-AFA3FDC010E5}"/>
              </a:ext>
            </a:extLst>
          </p:cNvPr>
          <p:cNvSpPr txBox="1"/>
          <p:nvPr/>
        </p:nvSpPr>
        <p:spPr>
          <a:xfrm>
            <a:off x="649306" y="439112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カラー化画像</a:t>
            </a:r>
            <a:endParaRPr kumimoji="1" lang="ja-JP" altLang="en-US" sz="2400" b="1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" name="Picture 2" descr="A picture containing outdoor, sky, sheep, mountain&#10;&#10;Description automatically generated">
            <a:extLst>
              <a:ext uri="{FF2B5EF4-FFF2-40B4-BE49-F238E27FC236}">
                <a16:creationId xmlns:a16="http://schemas.microsoft.com/office/drawing/2014/main" id="{D9974910-0D3F-721C-A260-B486DBF58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14" y="2471393"/>
            <a:ext cx="1617543" cy="1617543"/>
          </a:xfrm>
          <a:prstGeom prst="rect">
            <a:avLst/>
          </a:prstGeom>
        </p:spPr>
      </p:pic>
      <p:pic>
        <p:nvPicPr>
          <p:cNvPr id="6" name="Picture 5" descr="A picture containing outdoor, nature, sunset, night sky&#10;&#10;Description automatically generated">
            <a:extLst>
              <a:ext uri="{FF2B5EF4-FFF2-40B4-BE49-F238E27FC236}">
                <a16:creationId xmlns:a16="http://schemas.microsoft.com/office/drawing/2014/main" id="{2F8B79C2-1F0A-D6D0-C1AB-D89BD90ED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718" y="2537710"/>
            <a:ext cx="1617543" cy="1617543"/>
          </a:xfrm>
          <a:prstGeom prst="rect">
            <a:avLst/>
          </a:prstGeom>
        </p:spPr>
      </p:pic>
      <p:pic>
        <p:nvPicPr>
          <p:cNvPr id="7" name="Picture 6" descr="A small church with a cross on top&#10;&#10;Description automatically generated with low confidence">
            <a:extLst>
              <a:ext uri="{FF2B5EF4-FFF2-40B4-BE49-F238E27FC236}">
                <a16:creationId xmlns:a16="http://schemas.microsoft.com/office/drawing/2014/main" id="{4D2F95EA-EBA7-9DAD-7A8C-0A5565B4D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556" y="2543407"/>
            <a:ext cx="1617542" cy="1617542"/>
          </a:xfrm>
          <a:prstGeom prst="rect">
            <a:avLst/>
          </a:prstGeom>
        </p:spPr>
      </p:pic>
      <p:pic>
        <p:nvPicPr>
          <p:cNvPr id="9" name="Picture 8" descr="A picture containing indoor, crab&#10;&#10;Description automatically generated">
            <a:extLst>
              <a:ext uri="{FF2B5EF4-FFF2-40B4-BE49-F238E27FC236}">
                <a16:creationId xmlns:a16="http://schemas.microsoft.com/office/drawing/2014/main" id="{2E98F3F8-2FCC-BE12-DE5B-DE2295D6C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3160" y="2537710"/>
            <a:ext cx="1595352" cy="1595352"/>
          </a:xfrm>
          <a:prstGeom prst="rect">
            <a:avLst/>
          </a:prstGeom>
        </p:spPr>
      </p:pic>
      <p:pic>
        <p:nvPicPr>
          <p:cNvPr id="11" name="Picture 10" descr="A picture containing crab&#10;&#10;Description automatically generated">
            <a:extLst>
              <a:ext uri="{FF2B5EF4-FFF2-40B4-BE49-F238E27FC236}">
                <a16:creationId xmlns:a16="http://schemas.microsoft.com/office/drawing/2014/main" id="{82DF1983-8A73-DB4A-E349-3854F6B8F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895" y="4837141"/>
            <a:ext cx="1595352" cy="1595352"/>
          </a:xfrm>
          <a:prstGeom prst="rect">
            <a:avLst/>
          </a:prstGeom>
        </p:spPr>
      </p:pic>
      <p:pic>
        <p:nvPicPr>
          <p:cNvPr id="12" name="Picture 11" descr="A picture containing sky, outdoor, grass, old&#10;&#10;Description automatically generated">
            <a:extLst>
              <a:ext uri="{FF2B5EF4-FFF2-40B4-BE49-F238E27FC236}">
                <a16:creationId xmlns:a16="http://schemas.microsoft.com/office/drawing/2014/main" id="{FB4396CE-AC28-DD9B-1D3A-47EDB15376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968" y="4839394"/>
            <a:ext cx="1590847" cy="1590847"/>
          </a:xfrm>
          <a:prstGeom prst="rect">
            <a:avLst/>
          </a:prstGeom>
        </p:spPr>
      </p:pic>
      <p:pic>
        <p:nvPicPr>
          <p:cNvPr id="13" name="Picture 12" descr="A landscape with trees in the back&#10;&#10;Description automatically generated with low confidence">
            <a:extLst>
              <a:ext uri="{FF2B5EF4-FFF2-40B4-BE49-F238E27FC236}">
                <a16:creationId xmlns:a16="http://schemas.microsoft.com/office/drawing/2014/main" id="{618F6B02-4C9C-2D9C-A645-28A342A041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3041" y="4852788"/>
            <a:ext cx="1577453" cy="1577453"/>
          </a:xfrm>
          <a:prstGeom prst="rect">
            <a:avLst/>
          </a:prstGeom>
        </p:spPr>
      </p:pic>
      <p:pic>
        <p:nvPicPr>
          <p:cNvPr id="23" name="Picture 22" descr="A picture containing outdoor, mountain, nature, plain&#10;&#10;Description automatically generated">
            <a:extLst>
              <a:ext uri="{FF2B5EF4-FFF2-40B4-BE49-F238E27FC236}">
                <a16:creationId xmlns:a16="http://schemas.microsoft.com/office/drawing/2014/main" id="{9D053A2A-F78B-9CAB-9FB5-EBCC7C2A41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1114" y="4839394"/>
            <a:ext cx="1577453" cy="157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9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E16C55-369C-4304-9852-55ED13AC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99" y="1015999"/>
            <a:ext cx="11357897" cy="938159"/>
          </a:xfrm>
        </p:spPr>
        <p:txBody>
          <a:bodyPr/>
          <a:lstStyle/>
          <a:p>
            <a:r>
              <a:rPr lang="en-US" altLang="ja-JP" dirty="0"/>
              <a:t>Pix2pix </a:t>
            </a:r>
            <a:r>
              <a:rPr lang="ja-JP" altLang="en-US"/>
              <a:t>カラー化結果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/>
              <a:t>結果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C0D132-2F4B-4006-8549-232F72C8420E}"/>
              </a:ext>
            </a:extLst>
          </p:cNvPr>
          <p:cNvSpPr/>
          <p:nvPr/>
        </p:nvSpPr>
        <p:spPr>
          <a:xfrm>
            <a:off x="640876" y="1994510"/>
            <a:ext cx="11025098" cy="21940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7ED84C-8E42-4B3F-9C8D-98BF1B9561CF}"/>
              </a:ext>
            </a:extLst>
          </p:cNvPr>
          <p:cNvSpPr txBox="1"/>
          <p:nvPr/>
        </p:nvSpPr>
        <p:spPr>
          <a:xfrm>
            <a:off x="649306" y="19693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オリジナル画像</a:t>
            </a:r>
            <a:endParaRPr kumimoji="1" lang="ja-JP" altLang="en-US" sz="2400" b="1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232DDF0-95D5-460E-AA94-DC8D8DD0F064}"/>
              </a:ext>
            </a:extLst>
          </p:cNvPr>
          <p:cNvSpPr/>
          <p:nvPr/>
        </p:nvSpPr>
        <p:spPr>
          <a:xfrm>
            <a:off x="640876" y="4391123"/>
            <a:ext cx="11025098" cy="21940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43829EA-747F-4BA0-8F66-AFA3FDC010E5}"/>
              </a:ext>
            </a:extLst>
          </p:cNvPr>
          <p:cNvSpPr txBox="1"/>
          <p:nvPr/>
        </p:nvSpPr>
        <p:spPr>
          <a:xfrm>
            <a:off x="649306" y="439112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カラー化画像</a:t>
            </a:r>
            <a:endParaRPr kumimoji="1" lang="ja-JP" altLang="en-US" sz="2400" b="1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" name="Picture 2" descr="A picture containing outdoor, sky, sheep, mountain&#10;&#10;Description automatically generated">
            <a:extLst>
              <a:ext uri="{FF2B5EF4-FFF2-40B4-BE49-F238E27FC236}">
                <a16:creationId xmlns:a16="http://schemas.microsoft.com/office/drawing/2014/main" id="{D9974910-0D3F-721C-A260-B486DBF58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14" y="2471393"/>
            <a:ext cx="1617543" cy="1617543"/>
          </a:xfrm>
          <a:prstGeom prst="rect">
            <a:avLst/>
          </a:prstGeom>
        </p:spPr>
      </p:pic>
      <p:pic>
        <p:nvPicPr>
          <p:cNvPr id="6" name="Picture 5" descr="A picture containing outdoor, nature, sunset, night sky&#10;&#10;Description automatically generated">
            <a:extLst>
              <a:ext uri="{FF2B5EF4-FFF2-40B4-BE49-F238E27FC236}">
                <a16:creationId xmlns:a16="http://schemas.microsoft.com/office/drawing/2014/main" id="{2F8B79C2-1F0A-D6D0-C1AB-D89BD90ED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718" y="2537710"/>
            <a:ext cx="1617543" cy="1617543"/>
          </a:xfrm>
          <a:prstGeom prst="rect">
            <a:avLst/>
          </a:prstGeom>
        </p:spPr>
      </p:pic>
      <p:pic>
        <p:nvPicPr>
          <p:cNvPr id="7" name="Picture 6" descr="A small church with a cross on top&#10;&#10;Description automatically generated with low confidence">
            <a:extLst>
              <a:ext uri="{FF2B5EF4-FFF2-40B4-BE49-F238E27FC236}">
                <a16:creationId xmlns:a16="http://schemas.microsoft.com/office/drawing/2014/main" id="{4D2F95EA-EBA7-9DAD-7A8C-0A5565B4D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556" y="2543407"/>
            <a:ext cx="1617542" cy="1617542"/>
          </a:xfrm>
          <a:prstGeom prst="rect">
            <a:avLst/>
          </a:prstGeom>
        </p:spPr>
      </p:pic>
      <p:pic>
        <p:nvPicPr>
          <p:cNvPr id="9" name="Picture 8" descr="A picture containing indoor, crab&#10;&#10;Description automatically generated">
            <a:extLst>
              <a:ext uri="{FF2B5EF4-FFF2-40B4-BE49-F238E27FC236}">
                <a16:creationId xmlns:a16="http://schemas.microsoft.com/office/drawing/2014/main" id="{2E98F3F8-2FCC-BE12-DE5B-DE2295D6C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3160" y="2537710"/>
            <a:ext cx="1595352" cy="1595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06F2A-D540-A3C4-D064-8569585DBF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160" y="4904423"/>
            <a:ext cx="1625600" cy="1625600"/>
          </a:xfrm>
          <a:prstGeom prst="rect">
            <a:avLst/>
          </a:prstGeom>
        </p:spPr>
      </p:pic>
      <p:pic>
        <p:nvPicPr>
          <p:cNvPr id="15" name="Picture 14" descr="A picture containing grass, outdoor, house&#10;&#10;Description automatically generated">
            <a:extLst>
              <a:ext uri="{FF2B5EF4-FFF2-40B4-BE49-F238E27FC236}">
                <a16:creationId xmlns:a16="http://schemas.microsoft.com/office/drawing/2014/main" id="{B1F74C8B-D30C-9902-F537-2C782E9FAA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344" y="4904423"/>
            <a:ext cx="1625600" cy="1625600"/>
          </a:xfrm>
          <a:prstGeom prst="rect">
            <a:avLst/>
          </a:prstGeom>
        </p:spPr>
      </p:pic>
      <p:pic>
        <p:nvPicPr>
          <p:cNvPr id="17" name="Picture 16" descr="A picture containing outdoor, nature, night sky&#10;&#10;Description automatically generated">
            <a:extLst>
              <a:ext uri="{FF2B5EF4-FFF2-40B4-BE49-F238E27FC236}">
                <a16:creationId xmlns:a16="http://schemas.microsoft.com/office/drawing/2014/main" id="{FB5C3F4A-D0F5-5CD4-1D14-41BDC781B8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718" y="4904423"/>
            <a:ext cx="1625600" cy="1625600"/>
          </a:xfrm>
          <a:prstGeom prst="rect">
            <a:avLst/>
          </a:prstGeom>
        </p:spPr>
      </p:pic>
      <p:pic>
        <p:nvPicPr>
          <p:cNvPr id="18" name="Picture 17" descr="A city with mountain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FEF50DA1-3E60-CC7B-B4DA-F43D4EA8D3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114" y="4881369"/>
            <a:ext cx="1627200" cy="16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87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Palette vs pix2pix </a:t>
            </a:r>
            <a:r>
              <a:rPr kumimoji="1" lang="ja-JP" altLang="en-US"/>
              <a:t>カラー化品質評価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CDB890-8D30-437B-8CC3-08166F8C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生成画像の標準的な評価指標の適用</a:t>
            </a:r>
            <a:endParaRPr kumimoji="1" lang="en-US" altLang="ja-JP" dirty="0"/>
          </a:p>
          <a:p>
            <a:pPr lvl="1"/>
            <a:r>
              <a:rPr lang="en-JP" sz="2400" b="0" dirty="0"/>
              <a:t>Frechet Inception Distance (FID), Inception Score (IS)</a:t>
            </a:r>
            <a:endParaRPr kumimoji="1" lang="en-US" altLang="ja-JP" dirty="0"/>
          </a:p>
          <a:p>
            <a:r>
              <a:rPr kumimoji="1" lang="en-US" altLang="ja-JP" dirty="0"/>
              <a:t>Palette</a:t>
            </a:r>
            <a:r>
              <a:rPr kumimoji="1" lang="ja-JP" altLang="en-US"/>
              <a:t>の方が２指標から見て</a:t>
            </a:r>
            <a:r>
              <a:rPr kumimoji="1" lang="en-US" altLang="ja-JP" dirty="0"/>
              <a:t>, </a:t>
            </a:r>
            <a:r>
              <a:rPr kumimoji="1" lang="ja-JP" altLang="en-US"/>
              <a:t>カラー化品質が良い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ja-JP" altLang="en-US"/>
              <a:t>実験結果</a:t>
            </a:r>
            <a:r>
              <a:rPr kumimoji="1" lang="en-US" altLang="ja-JP" dirty="0"/>
              <a:t> (</a:t>
            </a:r>
            <a:r>
              <a:rPr kumimoji="1" lang="ja-JP" altLang="en-US"/>
              <a:t>客観評価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4B8C238-D938-AD62-550F-D881B167C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747875"/>
              </p:ext>
            </p:extLst>
          </p:nvPr>
        </p:nvGraphicFramePr>
        <p:xfrm>
          <a:off x="1615019" y="3781192"/>
          <a:ext cx="8646510" cy="28629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82170">
                  <a:extLst>
                    <a:ext uri="{9D8B030D-6E8A-4147-A177-3AD203B41FA5}">
                      <a16:colId xmlns:a16="http://schemas.microsoft.com/office/drawing/2014/main" val="58460656"/>
                    </a:ext>
                  </a:extLst>
                </a:gridCol>
                <a:gridCol w="2882170">
                  <a:extLst>
                    <a:ext uri="{9D8B030D-6E8A-4147-A177-3AD203B41FA5}">
                      <a16:colId xmlns:a16="http://schemas.microsoft.com/office/drawing/2014/main" val="4064848277"/>
                    </a:ext>
                  </a:extLst>
                </a:gridCol>
                <a:gridCol w="2882170">
                  <a:extLst>
                    <a:ext uri="{9D8B030D-6E8A-4147-A177-3AD203B41FA5}">
                      <a16:colId xmlns:a16="http://schemas.microsoft.com/office/drawing/2014/main" val="2624305459"/>
                    </a:ext>
                  </a:extLst>
                </a:gridCol>
              </a:tblGrid>
              <a:tr h="876310">
                <a:tc>
                  <a:txBody>
                    <a:bodyPr/>
                    <a:lstStyle/>
                    <a:p>
                      <a:endParaRPr lang="en-JP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3600" b="0" dirty="0"/>
                        <a:t>FID (↓)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3600" b="0" dirty="0"/>
                        <a:t>IS (↑)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588029"/>
                  </a:ext>
                </a:extLst>
              </a:tr>
              <a:tr h="993325">
                <a:tc>
                  <a:txBody>
                    <a:bodyPr/>
                    <a:lstStyle/>
                    <a:p>
                      <a:r>
                        <a:rPr lang="en-JP" sz="3600" dirty="0"/>
                        <a:t>Palette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JP" sz="3600" dirty="0"/>
                        <a:t>30.00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JP" sz="3600" dirty="0"/>
                        <a:t>11.28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879220"/>
                  </a:ext>
                </a:extLst>
              </a:tr>
              <a:tr h="993325">
                <a:tc>
                  <a:txBody>
                    <a:bodyPr/>
                    <a:lstStyle/>
                    <a:p>
                      <a:r>
                        <a:rPr lang="en-JP" sz="3600" dirty="0"/>
                        <a:t>pix2pix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JP" sz="3600" dirty="0"/>
                        <a:t>34.50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JP" sz="3600" dirty="0"/>
                        <a:t>11.08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454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6953175"/>
      </p:ext>
    </p:extLst>
  </p:cSld>
  <p:clrMapOvr>
    <a:masterClrMapping/>
  </p:clrMapOvr>
</p:sld>
</file>

<file path=ppt/theme/theme1.xml><?xml version="1.0" encoding="utf-8"?>
<a:theme xmlns:a="http://schemas.openxmlformats.org/drawingml/2006/main" name="研究発表スライドマスタ">
  <a:themeElements>
    <a:clrScheme name="ユーザー定義 8">
      <a:dk1>
        <a:srgbClr val="4D4D4D"/>
      </a:dk1>
      <a:lt1>
        <a:srgbClr val="F8F8F8"/>
      </a:lt1>
      <a:dk2>
        <a:srgbClr val="7F7F7F"/>
      </a:dk2>
      <a:lt2>
        <a:srgbClr val="B2B2B2"/>
      </a:lt2>
      <a:accent1>
        <a:srgbClr val="2E5B96"/>
      </a:accent1>
      <a:accent2>
        <a:srgbClr val="C03936"/>
      </a:accent2>
      <a:accent3>
        <a:srgbClr val="ED7D31"/>
      </a:accent3>
      <a:accent4>
        <a:srgbClr val="3E9288"/>
      </a:accent4>
      <a:accent5>
        <a:srgbClr val="4747C1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2">
      <a:majorFont>
        <a:latin typeface="Segoe UI"/>
        <a:ea typeface="游ゴシック Medium"/>
        <a:cs typeface=""/>
      </a:majorFont>
      <a:minorFont>
        <a:latin typeface="Segoe UI"/>
        <a:ea typeface="游ゴシック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CC2F467-581C-FD4B-8B04-FBD6F784CA26}" vid="{2BC052B4-0582-FA40-A4D4-DA2479734152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7783413B678BA4F83764129A5DB4607" ma:contentTypeVersion="0" ma:contentTypeDescription="新しいドキュメントを作成します。" ma:contentTypeScope="" ma:versionID="36bbfa3e05015206d9e02241ed477da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fa5fc393d419cfd9816b88a984ff78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EFD21F3-24CC-4605-A5CE-D678D2531A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74453E-F96D-478A-A3EE-1788D5BEB2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B33ED81-A378-482E-B710-0D21A32023B2}">
  <ds:schemaRefs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研究発表スライドマスタ</Template>
  <TotalTime>2162</TotalTime>
  <Words>1148</Words>
  <Application>Microsoft Macintosh PowerPoint</Application>
  <PresentationFormat>Widescreen</PresentationFormat>
  <Paragraphs>224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MS Mincho</vt:lpstr>
      <vt:lpstr>NewTXMI</vt:lpstr>
      <vt:lpstr>TeXGyreTermesX</vt:lpstr>
      <vt:lpstr>txmiaX</vt:lpstr>
      <vt:lpstr>Yu Gothic</vt:lpstr>
      <vt:lpstr>Yu Gothic</vt:lpstr>
      <vt:lpstr>游ゴシック Medium</vt:lpstr>
      <vt:lpstr>游ゴシック Medium</vt:lpstr>
      <vt:lpstr>Arial</vt:lpstr>
      <vt:lpstr>Cambria Math</vt:lpstr>
      <vt:lpstr>Segoe UI</vt:lpstr>
      <vt:lpstr>Times New Roman</vt:lpstr>
      <vt:lpstr>Wingdings</vt:lpstr>
      <vt:lpstr>研究発表スライドマスタ</vt:lpstr>
      <vt:lpstr>拡散モデルによる歴史写真の 高品質カラー化とその精度評価</vt:lpstr>
      <vt:lpstr>画像変換技術の応用により, 歴史分野に貢献できる</vt:lpstr>
      <vt:lpstr>画像変換技術の発展</vt:lpstr>
      <vt:lpstr>拡散モデルの歴史写真への適用可能性を検討</vt:lpstr>
      <vt:lpstr>PowerPoint Presentation</vt:lpstr>
      <vt:lpstr>PowerPoint Presentation</vt:lpstr>
      <vt:lpstr>Palette　カラー化結果</vt:lpstr>
      <vt:lpstr>Pix2pix カラー化結果</vt:lpstr>
      <vt:lpstr>Palette vs pix2pix カラー化品質評価</vt:lpstr>
      <vt:lpstr>目視評価</vt:lpstr>
      <vt:lpstr>目視評価</vt:lpstr>
      <vt:lpstr>目視評価結果</vt:lpstr>
      <vt:lpstr>青色の調整に難がある</vt:lpstr>
      <vt:lpstr>調査評価</vt:lpstr>
      <vt:lpstr>拡散モデルは従来法に比べ, 歴史写真カラー化に適している</vt:lpstr>
      <vt:lpstr>PowerPoint Presentation</vt:lpstr>
      <vt:lpstr>Paletteのトレーニング経過</vt:lpstr>
      <vt:lpstr>FIDの数値感</vt:lpstr>
      <vt:lpstr>計算コストの改善案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拡散モデルによる歴史写真の カラー化とその精度評価</dc:title>
  <dc:creator>栁澤　愛志</dc:creator>
  <cp:lastModifiedBy>栁澤　愛志</cp:lastModifiedBy>
  <cp:revision>2</cp:revision>
  <dcterms:created xsi:type="dcterms:W3CDTF">2023-02-03T08:55:09Z</dcterms:created>
  <dcterms:modified xsi:type="dcterms:W3CDTF">2023-03-25T10:26:07Z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0x010100E7783413B678BA4F83764129A5DB4607</vt:lpwstr>
  </property>
</Properties>
</file>